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6" r:id="rId2"/>
  </p:sldMasterIdLst>
  <p:notesMasterIdLst>
    <p:notesMasterId r:id="rId29"/>
  </p:notesMasterIdLst>
  <p:handoutMasterIdLst>
    <p:handoutMasterId r:id="rId30"/>
  </p:handoutMasterIdLst>
  <p:sldIdLst>
    <p:sldId id="256" r:id="rId3"/>
    <p:sldId id="258" r:id="rId4"/>
    <p:sldId id="295" r:id="rId5"/>
    <p:sldId id="260" r:id="rId6"/>
    <p:sldId id="290" r:id="rId7"/>
    <p:sldId id="291" r:id="rId8"/>
    <p:sldId id="299" r:id="rId9"/>
    <p:sldId id="300" r:id="rId10"/>
    <p:sldId id="301" r:id="rId11"/>
    <p:sldId id="303" r:id="rId12"/>
    <p:sldId id="304" r:id="rId13"/>
    <p:sldId id="302" r:id="rId14"/>
    <p:sldId id="307" r:id="rId15"/>
    <p:sldId id="308" r:id="rId16"/>
    <p:sldId id="309" r:id="rId17"/>
    <p:sldId id="310" r:id="rId18"/>
    <p:sldId id="272" r:id="rId19"/>
    <p:sldId id="273" r:id="rId20"/>
    <p:sldId id="269" r:id="rId21"/>
    <p:sldId id="271" r:id="rId22"/>
    <p:sldId id="293" r:id="rId23"/>
    <p:sldId id="311" r:id="rId24"/>
    <p:sldId id="296" r:id="rId25"/>
    <p:sldId id="312" r:id="rId26"/>
    <p:sldId id="313" r:id="rId27"/>
    <p:sldId id="282" r:id="rId2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4" autoAdjust="0"/>
    <p:restoredTop sz="61326"/>
  </p:normalViewPr>
  <p:slideViewPr>
    <p:cSldViewPr snapToGrid="0" snapToObjects="1">
      <p:cViewPr>
        <p:scale>
          <a:sx n="99" d="100"/>
          <a:sy n="99" d="100"/>
        </p:scale>
        <p:origin x="104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CAFD36-E927-9340-98C5-003BD0B2951C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F015C85-33AE-7D48-B33D-1F645D948630}">
      <dgm:prSet phldrT="[文本]"/>
      <dgm:spPr/>
      <dgm:t>
        <a:bodyPr/>
        <a:lstStyle/>
        <a:p>
          <a:r>
            <a:rPr lang="zh-CN" altLang="en-US" dirty="0"/>
            <a:t>数据载入</a:t>
          </a:r>
        </a:p>
      </dgm:t>
    </dgm:pt>
    <dgm:pt modelId="{6A5324AA-AE37-2D4C-9FD1-3889F7054429}" type="parTrans" cxnId="{C9CE7CFA-F925-FC4A-91D3-403A46D9004B}">
      <dgm:prSet/>
      <dgm:spPr/>
      <dgm:t>
        <a:bodyPr/>
        <a:lstStyle/>
        <a:p>
          <a:endParaRPr lang="zh-CN" altLang="en-US"/>
        </a:p>
      </dgm:t>
    </dgm:pt>
    <dgm:pt modelId="{FB690304-F110-0046-A3D0-869524958768}" type="sibTrans" cxnId="{C9CE7CFA-F925-FC4A-91D3-403A46D9004B}">
      <dgm:prSet/>
      <dgm:spPr/>
      <dgm:t>
        <a:bodyPr/>
        <a:lstStyle/>
        <a:p>
          <a:endParaRPr lang="zh-CN" altLang="en-US"/>
        </a:p>
      </dgm:t>
    </dgm:pt>
    <dgm:pt modelId="{23561421-8F7A-4E46-8E48-D4871B642232}">
      <dgm:prSet phldrT="[文本]"/>
      <dgm:spPr/>
      <dgm:t>
        <a:bodyPr/>
        <a:lstStyle/>
        <a:p>
          <a:r>
            <a:rPr lang="zh-CN" altLang="en-US" dirty="0"/>
            <a:t>图片裁剪</a:t>
          </a:r>
        </a:p>
      </dgm:t>
    </dgm:pt>
    <dgm:pt modelId="{92402158-B77C-B148-8A4E-291233D3B380}" type="parTrans" cxnId="{8A2C73DB-5066-C348-8EA0-6982462BFC89}">
      <dgm:prSet/>
      <dgm:spPr/>
      <dgm:t>
        <a:bodyPr/>
        <a:lstStyle/>
        <a:p>
          <a:endParaRPr lang="zh-CN" altLang="en-US"/>
        </a:p>
      </dgm:t>
    </dgm:pt>
    <dgm:pt modelId="{4CE057D4-F11A-9D40-B8DF-BF86F5439CA8}" type="sibTrans" cxnId="{8A2C73DB-5066-C348-8EA0-6982462BFC89}">
      <dgm:prSet/>
      <dgm:spPr/>
      <dgm:t>
        <a:bodyPr/>
        <a:lstStyle/>
        <a:p>
          <a:endParaRPr lang="zh-CN" altLang="en-US"/>
        </a:p>
      </dgm:t>
    </dgm:pt>
    <dgm:pt modelId="{D77E5D6F-6819-6F40-BCB8-2784CDDC4588}">
      <dgm:prSet phldrT="[文本]"/>
      <dgm:spPr/>
      <dgm:t>
        <a:bodyPr/>
        <a:lstStyle/>
        <a:p>
          <a:r>
            <a:rPr lang="zh-CN" altLang="en-US" dirty="0"/>
            <a:t>图片生成</a:t>
          </a:r>
        </a:p>
      </dgm:t>
    </dgm:pt>
    <dgm:pt modelId="{440BE1C5-443D-B74B-AC82-6CE8A4C1EB9C}" type="parTrans" cxnId="{C684B7BF-D0DB-524E-9A6E-AFF12C86608C}">
      <dgm:prSet/>
      <dgm:spPr/>
      <dgm:t>
        <a:bodyPr/>
        <a:lstStyle/>
        <a:p>
          <a:endParaRPr lang="zh-CN" altLang="en-US"/>
        </a:p>
      </dgm:t>
    </dgm:pt>
    <dgm:pt modelId="{3614FDDC-2BA1-A74F-812A-14E9BD4E6F6B}" type="sibTrans" cxnId="{C684B7BF-D0DB-524E-9A6E-AFF12C86608C}">
      <dgm:prSet/>
      <dgm:spPr/>
      <dgm:t>
        <a:bodyPr/>
        <a:lstStyle/>
        <a:p>
          <a:endParaRPr lang="zh-CN" altLang="en-US"/>
        </a:p>
      </dgm:t>
    </dgm:pt>
    <dgm:pt modelId="{0EA12274-65A3-DB44-A73A-8B35293DD640}">
      <dgm:prSet phldrT="[文本]"/>
      <dgm:spPr/>
      <dgm:t>
        <a:bodyPr/>
        <a:lstStyle/>
        <a:p>
          <a:r>
            <a:rPr lang="zh-CN" altLang="en-US" dirty="0"/>
            <a:t>模型</a:t>
          </a:r>
        </a:p>
      </dgm:t>
    </dgm:pt>
    <dgm:pt modelId="{E27CC110-49C9-514E-B953-3F799A21765B}" type="parTrans" cxnId="{85FD3D14-4E93-104B-B9A6-FADA767D66DE}">
      <dgm:prSet/>
      <dgm:spPr/>
      <dgm:t>
        <a:bodyPr/>
        <a:lstStyle/>
        <a:p>
          <a:endParaRPr lang="zh-CN" altLang="en-US"/>
        </a:p>
      </dgm:t>
    </dgm:pt>
    <dgm:pt modelId="{5286C652-C8BC-874F-95CF-4E599E7096D6}" type="sibTrans" cxnId="{85FD3D14-4E93-104B-B9A6-FADA767D66DE}">
      <dgm:prSet/>
      <dgm:spPr/>
      <dgm:t>
        <a:bodyPr/>
        <a:lstStyle/>
        <a:p>
          <a:endParaRPr lang="zh-CN" altLang="en-US"/>
        </a:p>
      </dgm:t>
    </dgm:pt>
    <dgm:pt modelId="{85D70277-C17C-9E40-88AA-34FE9593F2AC}">
      <dgm:prSet phldrT="[文本]"/>
      <dgm:spPr/>
      <dgm:t>
        <a:bodyPr/>
        <a:lstStyle/>
        <a:p>
          <a:r>
            <a:rPr lang="zh-CN" altLang="en-US" dirty="0"/>
            <a:t>训练</a:t>
          </a:r>
        </a:p>
      </dgm:t>
    </dgm:pt>
    <dgm:pt modelId="{5173B50A-2408-794B-965E-38DC0E6CC116}" type="parTrans" cxnId="{DF6BC0A6-4486-CA41-AFD1-71B461CF0FFE}">
      <dgm:prSet/>
      <dgm:spPr/>
      <dgm:t>
        <a:bodyPr/>
        <a:lstStyle/>
        <a:p>
          <a:endParaRPr lang="zh-CN" altLang="en-US"/>
        </a:p>
      </dgm:t>
    </dgm:pt>
    <dgm:pt modelId="{3C905F6E-482C-4147-B1C2-0D4A180E928E}" type="sibTrans" cxnId="{DF6BC0A6-4486-CA41-AFD1-71B461CF0FFE}">
      <dgm:prSet/>
      <dgm:spPr/>
      <dgm:t>
        <a:bodyPr/>
        <a:lstStyle/>
        <a:p>
          <a:endParaRPr lang="zh-CN" altLang="en-US"/>
        </a:p>
      </dgm:t>
    </dgm:pt>
    <dgm:pt modelId="{0C9EBC6B-4D91-0A43-AE67-04A924B42498}">
      <dgm:prSet phldrT="[文本]"/>
      <dgm:spPr/>
      <dgm:t>
        <a:bodyPr/>
        <a:lstStyle/>
        <a:p>
          <a:endParaRPr lang="zh-CN" altLang="en-US" dirty="0"/>
        </a:p>
      </dgm:t>
    </dgm:pt>
    <dgm:pt modelId="{41B12179-AE76-CD44-B565-A6097B9E552F}" type="parTrans" cxnId="{32D1B5B3-C436-4E47-852E-4CDC9BA56234}">
      <dgm:prSet/>
      <dgm:spPr/>
      <dgm:t>
        <a:bodyPr/>
        <a:lstStyle/>
        <a:p>
          <a:endParaRPr lang="zh-CN" altLang="en-US"/>
        </a:p>
      </dgm:t>
    </dgm:pt>
    <dgm:pt modelId="{F1910F0A-EA66-5B48-A4B2-54B336155A87}" type="sibTrans" cxnId="{32D1B5B3-C436-4E47-852E-4CDC9BA56234}">
      <dgm:prSet/>
      <dgm:spPr/>
      <dgm:t>
        <a:bodyPr/>
        <a:lstStyle/>
        <a:p>
          <a:endParaRPr lang="zh-CN" altLang="en-US"/>
        </a:p>
      </dgm:t>
    </dgm:pt>
    <dgm:pt modelId="{537ADFD4-E46C-8D4D-BAEE-9E1A0E46BD19}">
      <dgm:prSet phldrT="[文本]"/>
      <dgm:spPr/>
      <dgm:t>
        <a:bodyPr/>
        <a:lstStyle/>
        <a:p>
          <a:endParaRPr lang="zh-CN" altLang="en-US" dirty="0"/>
        </a:p>
      </dgm:t>
    </dgm:pt>
    <dgm:pt modelId="{80BADC5E-4135-FC49-BD55-CD0A5ADE8B97}" type="parTrans" cxnId="{7A3771D9-4E15-8245-A0B2-F3FE62D8BBA5}">
      <dgm:prSet/>
      <dgm:spPr/>
      <dgm:t>
        <a:bodyPr/>
        <a:lstStyle/>
        <a:p>
          <a:endParaRPr lang="zh-CN" altLang="en-US"/>
        </a:p>
      </dgm:t>
    </dgm:pt>
    <dgm:pt modelId="{C31EDA9F-36C2-6B41-8CFE-66974EDACF05}" type="sibTrans" cxnId="{7A3771D9-4E15-8245-A0B2-F3FE62D8BBA5}">
      <dgm:prSet/>
      <dgm:spPr/>
      <dgm:t>
        <a:bodyPr/>
        <a:lstStyle/>
        <a:p>
          <a:endParaRPr lang="zh-CN" altLang="en-US"/>
        </a:p>
      </dgm:t>
    </dgm:pt>
    <dgm:pt modelId="{3D020A07-3934-0D4D-87BC-A50CF8000856}" type="pres">
      <dgm:prSet presAssocID="{CCCAFD36-E927-9340-98C5-003BD0B2951C}" presName="rootnode" presStyleCnt="0">
        <dgm:presLayoutVars>
          <dgm:chMax/>
          <dgm:chPref/>
          <dgm:dir/>
          <dgm:animLvl val="lvl"/>
        </dgm:presLayoutVars>
      </dgm:prSet>
      <dgm:spPr/>
    </dgm:pt>
    <dgm:pt modelId="{0482B57A-FDD1-454A-8EC2-88E9E570BC3D}" type="pres">
      <dgm:prSet presAssocID="{9F015C85-33AE-7D48-B33D-1F645D948630}" presName="composite" presStyleCnt="0"/>
      <dgm:spPr/>
    </dgm:pt>
    <dgm:pt modelId="{086DC330-26AC-DC4E-AAC9-C4BA1EDF3DC8}" type="pres">
      <dgm:prSet presAssocID="{9F015C85-33AE-7D48-B33D-1F645D948630}" presName="bentUpArrow1" presStyleLbl="alignImgPlace1" presStyleIdx="0" presStyleCnt="4"/>
      <dgm:spPr/>
    </dgm:pt>
    <dgm:pt modelId="{D05B6315-5FFF-794B-A224-775445791333}" type="pres">
      <dgm:prSet presAssocID="{9F015C85-33AE-7D48-B33D-1F645D948630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D58688CF-96A2-0A46-87E2-40AC6FC1CE45}" type="pres">
      <dgm:prSet presAssocID="{9F015C85-33AE-7D48-B33D-1F645D948630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9A17212E-D704-1543-8235-4BB0A89CCA05}" type="pres">
      <dgm:prSet presAssocID="{FB690304-F110-0046-A3D0-869524958768}" presName="sibTrans" presStyleCnt="0"/>
      <dgm:spPr/>
    </dgm:pt>
    <dgm:pt modelId="{B8D8D5CA-9426-7844-A3CC-A212DEE58B71}" type="pres">
      <dgm:prSet presAssocID="{23561421-8F7A-4E46-8E48-D4871B642232}" presName="composite" presStyleCnt="0"/>
      <dgm:spPr/>
    </dgm:pt>
    <dgm:pt modelId="{3FFDC1F5-397A-4D41-B0D5-BC8DADD4A8BB}" type="pres">
      <dgm:prSet presAssocID="{23561421-8F7A-4E46-8E48-D4871B642232}" presName="bentUpArrow1" presStyleLbl="alignImgPlace1" presStyleIdx="1" presStyleCnt="4"/>
      <dgm:spPr/>
    </dgm:pt>
    <dgm:pt modelId="{BE198006-86FB-0E4B-8F7A-BBEB4709CF32}" type="pres">
      <dgm:prSet presAssocID="{23561421-8F7A-4E46-8E48-D4871B642232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575AE89B-01CA-764A-AB5B-2A3DCDD651F3}" type="pres">
      <dgm:prSet presAssocID="{23561421-8F7A-4E46-8E48-D4871B642232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DB6B4DF9-F718-C147-A851-6C73D027E497}" type="pres">
      <dgm:prSet presAssocID="{4CE057D4-F11A-9D40-B8DF-BF86F5439CA8}" presName="sibTrans" presStyleCnt="0"/>
      <dgm:spPr/>
    </dgm:pt>
    <dgm:pt modelId="{87E7F57D-029F-F846-8695-2A2E6B4A4618}" type="pres">
      <dgm:prSet presAssocID="{D77E5D6F-6819-6F40-BCB8-2784CDDC4588}" presName="composite" presStyleCnt="0"/>
      <dgm:spPr/>
    </dgm:pt>
    <dgm:pt modelId="{4CA99D6C-D792-E944-A588-713D8287F920}" type="pres">
      <dgm:prSet presAssocID="{D77E5D6F-6819-6F40-BCB8-2784CDDC4588}" presName="bentUpArrow1" presStyleLbl="alignImgPlace1" presStyleIdx="2" presStyleCnt="4"/>
      <dgm:spPr/>
    </dgm:pt>
    <dgm:pt modelId="{262DBBE1-119F-A045-ACA5-6DD4AD32848A}" type="pres">
      <dgm:prSet presAssocID="{D77E5D6F-6819-6F40-BCB8-2784CDDC4588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01C416BA-109E-9741-B2FC-5283113A4995}" type="pres">
      <dgm:prSet presAssocID="{D77E5D6F-6819-6F40-BCB8-2784CDDC4588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DB374B38-BBB2-7D48-8E9F-A47D98E26928}" type="pres">
      <dgm:prSet presAssocID="{3614FDDC-2BA1-A74F-812A-14E9BD4E6F6B}" presName="sibTrans" presStyleCnt="0"/>
      <dgm:spPr/>
    </dgm:pt>
    <dgm:pt modelId="{92C22F56-42E9-2340-A33F-47DA6B294A91}" type="pres">
      <dgm:prSet presAssocID="{0EA12274-65A3-DB44-A73A-8B35293DD640}" presName="composite" presStyleCnt="0"/>
      <dgm:spPr/>
    </dgm:pt>
    <dgm:pt modelId="{833B8388-1FA7-364A-AA21-CC0509F8A994}" type="pres">
      <dgm:prSet presAssocID="{0EA12274-65A3-DB44-A73A-8B35293DD640}" presName="bentUpArrow1" presStyleLbl="alignImgPlace1" presStyleIdx="3" presStyleCnt="4"/>
      <dgm:spPr/>
    </dgm:pt>
    <dgm:pt modelId="{D93958BA-5107-3E4B-AB69-22A6663F20E4}" type="pres">
      <dgm:prSet presAssocID="{0EA12274-65A3-DB44-A73A-8B35293DD640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B8644680-262D-414C-93A2-BEBB6F08D037}" type="pres">
      <dgm:prSet presAssocID="{0EA12274-65A3-DB44-A73A-8B35293DD640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B0B7B4DE-9E76-554C-98B9-5195E209EA8C}" type="pres">
      <dgm:prSet presAssocID="{5286C652-C8BC-874F-95CF-4E599E7096D6}" presName="sibTrans" presStyleCnt="0"/>
      <dgm:spPr/>
    </dgm:pt>
    <dgm:pt modelId="{5E7A42D7-A1E9-0D48-8B55-DA6E36559D91}" type="pres">
      <dgm:prSet presAssocID="{85D70277-C17C-9E40-88AA-34FE9593F2AC}" presName="composite" presStyleCnt="0"/>
      <dgm:spPr/>
    </dgm:pt>
    <dgm:pt modelId="{338422DC-D6C1-8244-84AC-ED91F74229F8}" type="pres">
      <dgm:prSet presAssocID="{85D70277-C17C-9E40-88AA-34FE9593F2AC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FEDCF715-53FA-E14C-9EE4-7611928E28DC}" type="pres">
      <dgm:prSet presAssocID="{85D70277-C17C-9E40-88AA-34FE9593F2AC}" presName="Final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AA2309-0C63-1F42-8E84-9C426E31BB6A}" type="presOf" srcId="{23561421-8F7A-4E46-8E48-D4871B642232}" destId="{BE198006-86FB-0E4B-8F7A-BBEB4709CF32}" srcOrd="0" destOrd="0" presId="urn:microsoft.com/office/officeart/2005/8/layout/StepDownProcess"/>
    <dgm:cxn modelId="{85FD3D14-4E93-104B-B9A6-FADA767D66DE}" srcId="{CCCAFD36-E927-9340-98C5-003BD0B2951C}" destId="{0EA12274-65A3-DB44-A73A-8B35293DD640}" srcOrd="3" destOrd="0" parTransId="{E27CC110-49C9-514E-B953-3F799A21765B}" sibTransId="{5286C652-C8BC-874F-95CF-4E599E7096D6}"/>
    <dgm:cxn modelId="{7D721E15-A5B2-2D4D-A591-5569C653301E}" type="presOf" srcId="{0EA12274-65A3-DB44-A73A-8B35293DD640}" destId="{D93958BA-5107-3E4B-AB69-22A6663F20E4}" srcOrd="0" destOrd="0" presId="urn:microsoft.com/office/officeart/2005/8/layout/StepDownProcess"/>
    <dgm:cxn modelId="{85EE8E36-D97D-B944-B085-04339F72F0DD}" type="presOf" srcId="{85D70277-C17C-9E40-88AA-34FE9593F2AC}" destId="{338422DC-D6C1-8244-84AC-ED91F74229F8}" srcOrd="0" destOrd="0" presId="urn:microsoft.com/office/officeart/2005/8/layout/StepDownProcess"/>
    <dgm:cxn modelId="{B3D1464B-EF29-3B42-B05E-2358C85733D1}" type="presOf" srcId="{9F015C85-33AE-7D48-B33D-1F645D948630}" destId="{D05B6315-5FFF-794B-A224-775445791333}" srcOrd="0" destOrd="0" presId="urn:microsoft.com/office/officeart/2005/8/layout/StepDownProcess"/>
    <dgm:cxn modelId="{54CF8D8F-2512-4D49-893C-AC39699DD681}" type="presOf" srcId="{0C9EBC6B-4D91-0A43-AE67-04A924B42498}" destId="{B8644680-262D-414C-93A2-BEBB6F08D037}" srcOrd="0" destOrd="0" presId="urn:microsoft.com/office/officeart/2005/8/layout/StepDownProcess"/>
    <dgm:cxn modelId="{DF6BC0A6-4486-CA41-AFD1-71B461CF0FFE}" srcId="{CCCAFD36-E927-9340-98C5-003BD0B2951C}" destId="{85D70277-C17C-9E40-88AA-34FE9593F2AC}" srcOrd="4" destOrd="0" parTransId="{5173B50A-2408-794B-965E-38DC0E6CC116}" sibTransId="{3C905F6E-482C-4147-B1C2-0D4A180E928E}"/>
    <dgm:cxn modelId="{566FCEAA-4F61-EA4A-82E3-BDE38C5CF205}" type="presOf" srcId="{D77E5D6F-6819-6F40-BCB8-2784CDDC4588}" destId="{262DBBE1-119F-A045-ACA5-6DD4AD32848A}" srcOrd="0" destOrd="0" presId="urn:microsoft.com/office/officeart/2005/8/layout/StepDownProcess"/>
    <dgm:cxn modelId="{32D1B5B3-C436-4E47-852E-4CDC9BA56234}" srcId="{0EA12274-65A3-DB44-A73A-8B35293DD640}" destId="{0C9EBC6B-4D91-0A43-AE67-04A924B42498}" srcOrd="0" destOrd="0" parTransId="{41B12179-AE76-CD44-B565-A6097B9E552F}" sibTransId="{F1910F0A-EA66-5B48-A4B2-54B336155A87}"/>
    <dgm:cxn modelId="{C89C1CB5-2224-EB46-95CC-B9DF6C8A907C}" type="presOf" srcId="{537ADFD4-E46C-8D4D-BAEE-9E1A0E46BD19}" destId="{FEDCF715-53FA-E14C-9EE4-7611928E28DC}" srcOrd="0" destOrd="0" presId="urn:microsoft.com/office/officeart/2005/8/layout/StepDownProcess"/>
    <dgm:cxn modelId="{C684B7BF-D0DB-524E-9A6E-AFF12C86608C}" srcId="{CCCAFD36-E927-9340-98C5-003BD0B2951C}" destId="{D77E5D6F-6819-6F40-BCB8-2784CDDC4588}" srcOrd="2" destOrd="0" parTransId="{440BE1C5-443D-B74B-AC82-6CE8A4C1EB9C}" sibTransId="{3614FDDC-2BA1-A74F-812A-14E9BD4E6F6B}"/>
    <dgm:cxn modelId="{7A3771D9-4E15-8245-A0B2-F3FE62D8BBA5}" srcId="{85D70277-C17C-9E40-88AA-34FE9593F2AC}" destId="{537ADFD4-E46C-8D4D-BAEE-9E1A0E46BD19}" srcOrd="0" destOrd="0" parTransId="{80BADC5E-4135-FC49-BD55-CD0A5ADE8B97}" sibTransId="{C31EDA9F-36C2-6B41-8CFE-66974EDACF05}"/>
    <dgm:cxn modelId="{8A2C73DB-5066-C348-8EA0-6982462BFC89}" srcId="{CCCAFD36-E927-9340-98C5-003BD0B2951C}" destId="{23561421-8F7A-4E46-8E48-D4871B642232}" srcOrd="1" destOrd="0" parTransId="{92402158-B77C-B148-8A4E-291233D3B380}" sibTransId="{4CE057D4-F11A-9D40-B8DF-BF86F5439CA8}"/>
    <dgm:cxn modelId="{C8B205ED-A7DF-9043-BFE5-EA3549ACE6EC}" type="presOf" srcId="{CCCAFD36-E927-9340-98C5-003BD0B2951C}" destId="{3D020A07-3934-0D4D-87BC-A50CF8000856}" srcOrd="0" destOrd="0" presId="urn:microsoft.com/office/officeart/2005/8/layout/StepDownProcess"/>
    <dgm:cxn modelId="{C9CE7CFA-F925-FC4A-91D3-403A46D9004B}" srcId="{CCCAFD36-E927-9340-98C5-003BD0B2951C}" destId="{9F015C85-33AE-7D48-B33D-1F645D948630}" srcOrd="0" destOrd="0" parTransId="{6A5324AA-AE37-2D4C-9FD1-3889F7054429}" sibTransId="{FB690304-F110-0046-A3D0-869524958768}"/>
    <dgm:cxn modelId="{CEF08EF8-1F10-0240-8F07-34FDD4D06F74}" type="presParOf" srcId="{3D020A07-3934-0D4D-87BC-A50CF8000856}" destId="{0482B57A-FDD1-454A-8EC2-88E9E570BC3D}" srcOrd="0" destOrd="0" presId="urn:microsoft.com/office/officeart/2005/8/layout/StepDownProcess"/>
    <dgm:cxn modelId="{79D05DE7-2F17-6747-AC59-7EE8F73ABFE0}" type="presParOf" srcId="{0482B57A-FDD1-454A-8EC2-88E9E570BC3D}" destId="{086DC330-26AC-DC4E-AAC9-C4BA1EDF3DC8}" srcOrd="0" destOrd="0" presId="urn:microsoft.com/office/officeart/2005/8/layout/StepDownProcess"/>
    <dgm:cxn modelId="{092B6DC9-37C1-0E43-9436-B9EE94687050}" type="presParOf" srcId="{0482B57A-FDD1-454A-8EC2-88E9E570BC3D}" destId="{D05B6315-5FFF-794B-A224-775445791333}" srcOrd="1" destOrd="0" presId="urn:microsoft.com/office/officeart/2005/8/layout/StepDownProcess"/>
    <dgm:cxn modelId="{BF1A543B-3B7C-7D45-A1E6-FC50E9FC9966}" type="presParOf" srcId="{0482B57A-FDD1-454A-8EC2-88E9E570BC3D}" destId="{D58688CF-96A2-0A46-87E2-40AC6FC1CE45}" srcOrd="2" destOrd="0" presId="urn:microsoft.com/office/officeart/2005/8/layout/StepDownProcess"/>
    <dgm:cxn modelId="{9905BC70-D194-E140-B7F0-600F8668D17E}" type="presParOf" srcId="{3D020A07-3934-0D4D-87BC-A50CF8000856}" destId="{9A17212E-D704-1543-8235-4BB0A89CCA05}" srcOrd="1" destOrd="0" presId="urn:microsoft.com/office/officeart/2005/8/layout/StepDownProcess"/>
    <dgm:cxn modelId="{ACEE4F78-7B1D-7D47-B7D5-F940F684B12C}" type="presParOf" srcId="{3D020A07-3934-0D4D-87BC-A50CF8000856}" destId="{B8D8D5CA-9426-7844-A3CC-A212DEE58B71}" srcOrd="2" destOrd="0" presId="urn:microsoft.com/office/officeart/2005/8/layout/StepDownProcess"/>
    <dgm:cxn modelId="{ABA4E9CB-2DE3-3144-BD5E-74830AA245BB}" type="presParOf" srcId="{B8D8D5CA-9426-7844-A3CC-A212DEE58B71}" destId="{3FFDC1F5-397A-4D41-B0D5-BC8DADD4A8BB}" srcOrd="0" destOrd="0" presId="urn:microsoft.com/office/officeart/2005/8/layout/StepDownProcess"/>
    <dgm:cxn modelId="{B5B1B777-4689-D746-90C8-DE70338C45DE}" type="presParOf" srcId="{B8D8D5CA-9426-7844-A3CC-A212DEE58B71}" destId="{BE198006-86FB-0E4B-8F7A-BBEB4709CF32}" srcOrd="1" destOrd="0" presId="urn:microsoft.com/office/officeart/2005/8/layout/StepDownProcess"/>
    <dgm:cxn modelId="{A3C5A0E5-89CD-764C-9615-DC60B29C9B19}" type="presParOf" srcId="{B8D8D5CA-9426-7844-A3CC-A212DEE58B71}" destId="{575AE89B-01CA-764A-AB5B-2A3DCDD651F3}" srcOrd="2" destOrd="0" presId="urn:microsoft.com/office/officeart/2005/8/layout/StepDownProcess"/>
    <dgm:cxn modelId="{D1E00F90-F99C-D045-BC41-30AD414C4748}" type="presParOf" srcId="{3D020A07-3934-0D4D-87BC-A50CF8000856}" destId="{DB6B4DF9-F718-C147-A851-6C73D027E497}" srcOrd="3" destOrd="0" presId="urn:microsoft.com/office/officeart/2005/8/layout/StepDownProcess"/>
    <dgm:cxn modelId="{1BF6B62E-7DE5-3342-989B-A0DB5B16124B}" type="presParOf" srcId="{3D020A07-3934-0D4D-87BC-A50CF8000856}" destId="{87E7F57D-029F-F846-8695-2A2E6B4A4618}" srcOrd="4" destOrd="0" presId="urn:microsoft.com/office/officeart/2005/8/layout/StepDownProcess"/>
    <dgm:cxn modelId="{A85135C2-012C-9342-85B7-C7A06A86EB3B}" type="presParOf" srcId="{87E7F57D-029F-F846-8695-2A2E6B4A4618}" destId="{4CA99D6C-D792-E944-A588-713D8287F920}" srcOrd="0" destOrd="0" presId="urn:microsoft.com/office/officeart/2005/8/layout/StepDownProcess"/>
    <dgm:cxn modelId="{B92EFE53-D973-984A-9B8D-90B97C5A248F}" type="presParOf" srcId="{87E7F57D-029F-F846-8695-2A2E6B4A4618}" destId="{262DBBE1-119F-A045-ACA5-6DD4AD32848A}" srcOrd="1" destOrd="0" presId="urn:microsoft.com/office/officeart/2005/8/layout/StepDownProcess"/>
    <dgm:cxn modelId="{E7E5C88A-F603-2D4B-8629-1B6F1B6F1864}" type="presParOf" srcId="{87E7F57D-029F-F846-8695-2A2E6B4A4618}" destId="{01C416BA-109E-9741-B2FC-5283113A4995}" srcOrd="2" destOrd="0" presId="urn:microsoft.com/office/officeart/2005/8/layout/StepDownProcess"/>
    <dgm:cxn modelId="{0E5AD921-3003-A04E-AE63-EAA40AA06862}" type="presParOf" srcId="{3D020A07-3934-0D4D-87BC-A50CF8000856}" destId="{DB374B38-BBB2-7D48-8E9F-A47D98E26928}" srcOrd="5" destOrd="0" presId="urn:microsoft.com/office/officeart/2005/8/layout/StepDownProcess"/>
    <dgm:cxn modelId="{9AAB0BAB-2B8F-E441-A528-10326F735DC9}" type="presParOf" srcId="{3D020A07-3934-0D4D-87BC-A50CF8000856}" destId="{92C22F56-42E9-2340-A33F-47DA6B294A91}" srcOrd="6" destOrd="0" presId="urn:microsoft.com/office/officeart/2005/8/layout/StepDownProcess"/>
    <dgm:cxn modelId="{F3D22FFD-6025-EA48-BB4E-268A4710C83D}" type="presParOf" srcId="{92C22F56-42E9-2340-A33F-47DA6B294A91}" destId="{833B8388-1FA7-364A-AA21-CC0509F8A994}" srcOrd="0" destOrd="0" presId="urn:microsoft.com/office/officeart/2005/8/layout/StepDownProcess"/>
    <dgm:cxn modelId="{7CD81F7A-C5D6-F542-B0F8-B821B28515BC}" type="presParOf" srcId="{92C22F56-42E9-2340-A33F-47DA6B294A91}" destId="{D93958BA-5107-3E4B-AB69-22A6663F20E4}" srcOrd="1" destOrd="0" presId="urn:microsoft.com/office/officeart/2005/8/layout/StepDownProcess"/>
    <dgm:cxn modelId="{4E31BE3B-6ADE-2648-876C-8AE1954A20A8}" type="presParOf" srcId="{92C22F56-42E9-2340-A33F-47DA6B294A91}" destId="{B8644680-262D-414C-93A2-BEBB6F08D037}" srcOrd="2" destOrd="0" presId="urn:microsoft.com/office/officeart/2005/8/layout/StepDownProcess"/>
    <dgm:cxn modelId="{9CDD9106-8E37-7145-88A2-977D6484D440}" type="presParOf" srcId="{3D020A07-3934-0D4D-87BC-A50CF8000856}" destId="{B0B7B4DE-9E76-554C-98B9-5195E209EA8C}" srcOrd="7" destOrd="0" presId="urn:microsoft.com/office/officeart/2005/8/layout/StepDownProcess"/>
    <dgm:cxn modelId="{BE8EFF32-B674-A649-8E78-4545A1663FFB}" type="presParOf" srcId="{3D020A07-3934-0D4D-87BC-A50CF8000856}" destId="{5E7A42D7-A1E9-0D48-8B55-DA6E36559D91}" srcOrd="8" destOrd="0" presId="urn:microsoft.com/office/officeart/2005/8/layout/StepDownProcess"/>
    <dgm:cxn modelId="{156238CA-B89C-9947-A4B9-23716BFFEEA5}" type="presParOf" srcId="{5E7A42D7-A1E9-0D48-8B55-DA6E36559D91}" destId="{338422DC-D6C1-8244-84AC-ED91F74229F8}" srcOrd="0" destOrd="0" presId="urn:microsoft.com/office/officeart/2005/8/layout/StepDownProcess"/>
    <dgm:cxn modelId="{2C6EF362-0EDC-E543-B6E8-A8B347D6ECD7}" type="presParOf" srcId="{5E7A42D7-A1E9-0D48-8B55-DA6E36559D91}" destId="{FEDCF715-53FA-E14C-9EE4-7611928E28DC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6DC330-26AC-DC4E-AAC9-C4BA1EDF3DC8}">
      <dsp:nvSpPr>
        <dsp:cNvPr id="0" name=""/>
        <dsp:cNvSpPr/>
      </dsp:nvSpPr>
      <dsp:spPr>
        <a:xfrm rot="5400000">
          <a:off x="773127" y="949999"/>
          <a:ext cx="826770" cy="94124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B6315-5FFF-794B-A224-775445791333}">
      <dsp:nvSpPr>
        <dsp:cNvPr id="0" name=""/>
        <dsp:cNvSpPr/>
      </dsp:nvSpPr>
      <dsp:spPr>
        <a:xfrm>
          <a:off x="554083" y="33507"/>
          <a:ext cx="1391794" cy="97421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数据载入</a:t>
          </a:r>
        </a:p>
      </dsp:txBody>
      <dsp:txXfrm>
        <a:off x="601649" y="81073"/>
        <a:ext cx="1296662" cy="879078"/>
      </dsp:txXfrm>
    </dsp:sp>
    <dsp:sp modelId="{D58688CF-96A2-0A46-87E2-40AC6FC1CE45}">
      <dsp:nvSpPr>
        <dsp:cNvPr id="0" name=""/>
        <dsp:cNvSpPr/>
      </dsp:nvSpPr>
      <dsp:spPr>
        <a:xfrm>
          <a:off x="1945877" y="126421"/>
          <a:ext cx="1012258" cy="78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FDC1F5-397A-4D41-B0D5-BC8DADD4A8BB}">
      <dsp:nvSpPr>
        <dsp:cNvPr id="0" name=""/>
        <dsp:cNvSpPr/>
      </dsp:nvSpPr>
      <dsp:spPr>
        <a:xfrm rot="5400000">
          <a:off x="1927072" y="2044359"/>
          <a:ext cx="826770" cy="94124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198006-86FB-0E4B-8F7A-BBEB4709CF32}">
      <dsp:nvSpPr>
        <dsp:cNvPr id="0" name=""/>
        <dsp:cNvSpPr/>
      </dsp:nvSpPr>
      <dsp:spPr>
        <a:xfrm>
          <a:off x="1708028" y="1127868"/>
          <a:ext cx="1391794" cy="97421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图片裁剪</a:t>
          </a:r>
        </a:p>
      </dsp:txBody>
      <dsp:txXfrm>
        <a:off x="1755594" y="1175434"/>
        <a:ext cx="1296662" cy="879078"/>
      </dsp:txXfrm>
    </dsp:sp>
    <dsp:sp modelId="{575AE89B-01CA-764A-AB5B-2A3DCDD651F3}">
      <dsp:nvSpPr>
        <dsp:cNvPr id="0" name=""/>
        <dsp:cNvSpPr/>
      </dsp:nvSpPr>
      <dsp:spPr>
        <a:xfrm>
          <a:off x="3099822" y="1220781"/>
          <a:ext cx="1012258" cy="78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A99D6C-D792-E944-A588-713D8287F920}">
      <dsp:nvSpPr>
        <dsp:cNvPr id="0" name=""/>
        <dsp:cNvSpPr/>
      </dsp:nvSpPr>
      <dsp:spPr>
        <a:xfrm rot="5400000">
          <a:off x="3081017" y="3138719"/>
          <a:ext cx="826770" cy="94124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2DBBE1-119F-A045-ACA5-6DD4AD32848A}">
      <dsp:nvSpPr>
        <dsp:cNvPr id="0" name=""/>
        <dsp:cNvSpPr/>
      </dsp:nvSpPr>
      <dsp:spPr>
        <a:xfrm>
          <a:off x="2861973" y="2222228"/>
          <a:ext cx="1391794" cy="97421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图片生成</a:t>
          </a:r>
        </a:p>
      </dsp:txBody>
      <dsp:txXfrm>
        <a:off x="2909539" y="2269794"/>
        <a:ext cx="1296662" cy="879078"/>
      </dsp:txXfrm>
    </dsp:sp>
    <dsp:sp modelId="{01C416BA-109E-9741-B2FC-5283113A4995}">
      <dsp:nvSpPr>
        <dsp:cNvPr id="0" name=""/>
        <dsp:cNvSpPr/>
      </dsp:nvSpPr>
      <dsp:spPr>
        <a:xfrm>
          <a:off x="4253767" y="2315141"/>
          <a:ext cx="1012258" cy="78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3B8388-1FA7-364A-AA21-CC0509F8A994}">
      <dsp:nvSpPr>
        <dsp:cNvPr id="0" name=""/>
        <dsp:cNvSpPr/>
      </dsp:nvSpPr>
      <dsp:spPr>
        <a:xfrm rot="5400000">
          <a:off x="4234962" y="4233079"/>
          <a:ext cx="826770" cy="94124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3958BA-5107-3E4B-AB69-22A6663F20E4}">
      <dsp:nvSpPr>
        <dsp:cNvPr id="0" name=""/>
        <dsp:cNvSpPr/>
      </dsp:nvSpPr>
      <dsp:spPr>
        <a:xfrm>
          <a:off x="4015918" y="3316588"/>
          <a:ext cx="1391794" cy="97421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模型</a:t>
          </a:r>
        </a:p>
      </dsp:txBody>
      <dsp:txXfrm>
        <a:off x="4063484" y="3364154"/>
        <a:ext cx="1296662" cy="879078"/>
      </dsp:txXfrm>
    </dsp:sp>
    <dsp:sp modelId="{B8644680-262D-414C-93A2-BEBB6F08D037}">
      <dsp:nvSpPr>
        <dsp:cNvPr id="0" name=""/>
        <dsp:cNvSpPr/>
      </dsp:nvSpPr>
      <dsp:spPr>
        <a:xfrm>
          <a:off x="5407713" y="3409501"/>
          <a:ext cx="1012258" cy="78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700" kern="1200" dirty="0"/>
        </a:p>
      </dsp:txBody>
      <dsp:txXfrm>
        <a:off x="5407713" y="3409501"/>
        <a:ext cx="1012258" cy="787400"/>
      </dsp:txXfrm>
    </dsp:sp>
    <dsp:sp modelId="{338422DC-D6C1-8244-84AC-ED91F74229F8}">
      <dsp:nvSpPr>
        <dsp:cNvPr id="0" name=""/>
        <dsp:cNvSpPr/>
      </dsp:nvSpPr>
      <dsp:spPr>
        <a:xfrm>
          <a:off x="5169864" y="4410948"/>
          <a:ext cx="1391794" cy="97421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训练</a:t>
          </a:r>
        </a:p>
      </dsp:txBody>
      <dsp:txXfrm>
        <a:off x="5217430" y="4458514"/>
        <a:ext cx="1296662" cy="879078"/>
      </dsp:txXfrm>
    </dsp:sp>
    <dsp:sp modelId="{FEDCF715-53FA-E14C-9EE4-7611928E28DC}">
      <dsp:nvSpPr>
        <dsp:cNvPr id="0" name=""/>
        <dsp:cNvSpPr/>
      </dsp:nvSpPr>
      <dsp:spPr>
        <a:xfrm>
          <a:off x="6561658" y="4503861"/>
          <a:ext cx="1012258" cy="78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600" kern="1200" dirty="0"/>
        </a:p>
      </dsp:txBody>
      <dsp:txXfrm>
        <a:off x="6561658" y="4503861"/>
        <a:ext cx="1012258" cy="787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7B33895-541E-564F-900E-9C70645A3E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5F36CAD-F554-C948-BFA7-12A8B3D115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24457-26D7-0F4E-AE13-F3F7546A712B}" type="datetimeFigureOut">
              <a:rPr kumimoji="1" lang="zh-CN" altLang="en-US" smtClean="0"/>
              <a:t>2019/11/23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B3C8ADA-679F-9147-A29A-D7A313AB92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C288A00-72B0-8F4F-BE39-28715F2AD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89C5F-4572-FD43-AA15-746D9A91A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9626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07:56:34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07:56:3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07:56:44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07:56:4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196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807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67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大部分人用的虚拟机，静态</a:t>
            </a:r>
            <a:r>
              <a:rPr lang="en-US" altLang="zh-CN" dirty="0" err="1"/>
              <a:t>ip</a:t>
            </a:r>
            <a:r>
              <a:rPr lang="zh-CN" altLang="en-US" dirty="0"/>
              <a:t>地址有问题，每次配置网络占用时间。</a:t>
            </a:r>
            <a:endParaRPr lang="en-US" altLang="zh-CN" dirty="0"/>
          </a:p>
          <a:p>
            <a:r>
              <a:rPr lang="zh-CN" altLang="en-US" dirty="0"/>
              <a:t>后续项目开发是继续使用我们自己的电脑还是考虑租用服务器。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106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16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下周计划：基于构建的组件对一些找到的数据进行分布式的存储和简单的分析。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158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126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根据目前的需求来看，项目对实时性要求不高，数据没有来自于应用终端类的，红框内的是我们目前构建出来的，使用简单的</a:t>
            </a:r>
            <a:r>
              <a:rPr lang="en-US" altLang="zh-CN" dirty="0" err="1"/>
              <a:t>sql</a:t>
            </a:r>
            <a:r>
              <a:rPr lang="zh-CN" altLang="en-US" dirty="0"/>
              <a:t>实现</a:t>
            </a:r>
            <a:r>
              <a:rPr lang="en-US" altLang="zh-CN" dirty="0"/>
              <a:t>MapReduce</a:t>
            </a:r>
            <a:r>
              <a:rPr lang="zh-CN" altLang="en-US" dirty="0"/>
              <a:t>操作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325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根据目前的需求来看，项目对实时性要求不高，数据没有来自于应用终端类的，红框内的是我们目前构建出来的，使用简单的</a:t>
            </a:r>
            <a:r>
              <a:rPr lang="en-US" altLang="zh-CN" dirty="0" err="1"/>
              <a:t>sql</a:t>
            </a:r>
            <a:r>
              <a:rPr lang="zh-CN" altLang="en-US" dirty="0"/>
              <a:t>实现</a:t>
            </a:r>
            <a:r>
              <a:rPr lang="en-US" altLang="zh-CN" dirty="0"/>
              <a:t>MapReduce</a:t>
            </a:r>
            <a:r>
              <a:rPr lang="zh-CN" altLang="en-US" dirty="0"/>
              <a:t>操作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534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根据目前的需求来看，项目对实时性要求不高，数据没有来自于应用终端类的，红框内的是我们目前构建出来的，使用简单的</a:t>
            </a:r>
            <a:r>
              <a:rPr lang="en-US" altLang="zh-CN" dirty="0" err="1"/>
              <a:t>sql</a:t>
            </a:r>
            <a:r>
              <a:rPr lang="zh-CN" altLang="en-US" dirty="0"/>
              <a:t>实现</a:t>
            </a:r>
            <a:r>
              <a:rPr lang="en-US" altLang="zh-CN" dirty="0"/>
              <a:t>MapReduce</a:t>
            </a:r>
            <a:r>
              <a:rPr lang="zh-CN" altLang="en-US" dirty="0"/>
              <a:t>操作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030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根据目前的需求来看，项目对实时性要求不高，数据没有来自于应用终端类的，红框内的是我们目前构建出来的，使用简单的</a:t>
            </a:r>
            <a:r>
              <a:rPr lang="en-US" altLang="zh-CN" dirty="0" err="1"/>
              <a:t>sql</a:t>
            </a:r>
            <a:r>
              <a:rPr lang="zh-CN" altLang="en-US" dirty="0"/>
              <a:t>实现</a:t>
            </a:r>
            <a:r>
              <a:rPr lang="en-US" altLang="zh-CN" dirty="0"/>
              <a:t>MapReduce</a:t>
            </a:r>
            <a:r>
              <a:rPr lang="zh-CN" altLang="en-US" dirty="0"/>
              <a:t>操作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202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247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2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734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这周我们的工作主要分为两部分，第一是对项目进行总体的分析，包括产品路线图和根据目前的项目需求做的架构分析；</a:t>
            </a:r>
            <a:endParaRPr lang="en-US" altLang="zh-CN" dirty="0"/>
          </a:p>
          <a:p>
            <a:r>
              <a:rPr lang="zh-CN" altLang="en-US" dirty="0"/>
              <a:t>第二是对架构中现阶段会用到的技术组件进行分布式配置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5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根据目前的需求来看，项目对实时性要求不高，数据没有来自于应用终端类的，红框内的是我们目前构建出来的，使用简单的</a:t>
            </a:r>
            <a:r>
              <a:rPr lang="en-US" altLang="zh-CN" dirty="0" err="1"/>
              <a:t>sql</a:t>
            </a:r>
            <a:r>
              <a:rPr lang="zh-CN" altLang="en-US" dirty="0"/>
              <a:t>实现</a:t>
            </a:r>
            <a:r>
              <a:rPr lang="en-US" altLang="zh-CN" dirty="0"/>
              <a:t>MapReduce</a:t>
            </a:r>
            <a:r>
              <a:rPr lang="zh-CN" altLang="en-US" dirty="0"/>
              <a:t>操作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682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根据目前的需求来看，项目对实时性要求不高，数据没有来自于应用终端类的，红框内的是我们目前构建出来的，使用简单的</a:t>
            </a:r>
            <a:r>
              <a:rPr lang="en-US" altLang="zh-CN" dirty="0" err="1"/>
              <a:t>sql</a:t>
            </a:r>
            <a:r>
              <a:rPr lang="zh-CN" altLang="en-US" dirty="0"/>
              <a:t>实现</a:t>
            </a:r>
            <a:r>
              <a:rPr lang="en-US" altLang="zh-CN" dirty="0"/>
              <a:t>MapReduce</a:t>
            </a:r>
            <a:r>
              <a:rPr lang="zh-CN" altLang="en-US" dirty="0"/>
              <a:t>操作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036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数据集分为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个文件夹（训练，测试，验证），并包含每个图像类别（肺炎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正常）的子文件夹。有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5856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射线图像（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JPEG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类（肺炎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正常）。</a:t>
            </a:r>
          </a:p>
          <a:p>
            <a:pPr fontAlgn="base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胸部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射线图像（前后）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年选自广州市妇幼保健中心的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岁儿科患者的回顾性研究。所有胸部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射线成像均作为患者常规临床护理的一部分进行。</a:t>
            </a:r>
          </a:p>
          <a:p>
            <a:pPr fontAlgn="base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为了分析胸部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射线图像，首先对所有胸部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光片进行了筛查，以通过去除所有低质量或不可读的扫描来进行质量控制。然后由两名专业医师对图像的诊断进行分级，然后再将其清除以训练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系统。为了解决任何分级错误，还由第三位专家检查了验证集。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1341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3875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390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5856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948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1. 载入数据</a:t>
            </a:r>
          </a:p>
          <a:p>
            <a:r>
              <a:rPr lang="zh-CN" altLang="en-US" dirty="0"/>
              <a:t>	训练集（3875， 1341） </a:t>
            </a:r>
            <a:r>
              <a:rPr lang="en-US" altLang="zh-CN" dirty="0"/>
              <a:t>5216</a:t>
            </a:r>
          </a:p>
          <a:p>
            <a:r>
              <a:rPr lang="en-US" altLang="zh-CN" dirty="0"/>
              <a:t>	326</a:t>
            </a:r>
            <a:r>
              <a:rPr lang="zh-CN" altLang="en-US" dirty="0"/>
              <a:t> * </a:t>
            </a:r>
            <a:r>
              <a:rPr lang="en-US" altLang="zh-CN" dirty="0"/>
              <a:t>16</a:t>
            </a:r>
            <a:r>
              <a:rPr lang="zh-CN" altLang="en-US" dirty="0"/>
              <a:t> * </a:t>
            </a:r>
            <a:r>
              <a:rPr lang="en-US" altLang="zh-CN"/>
              <a:t>20</a:t>
            </a:r>
            <a:endParaRPr lang="zh-CN" altLang="en-US" dirty="0"/>
          </a:p>
          <a:p>
            <a:r>
              <a:rPr lang="zh-CN" altLang="en-US" dirty="0"/>
              <a:t>2. 验证集图片裁剪 大小：224 * 224 通道：3</a:t>
            </a:r>
          </a:p>
          <a:p>
            <a:r>
              <a:rPr lang="zh-CN" altLang="en-US" dirty="0"/>
              <a:t>3. 图片生成器（采取了后</a:t>
            </a:r>
            <a:r>
              <a:rPr lang="en-US" altLang="zh-CN" dirty="0"/>
              <a:t>3</a:t>
            </a:r>
            <a:r>
              <a:rPr lang="zh-CN" altLang="en-US" dirty="0"/>
              <a:t>种）</a:t>
            </a:r>
          </a:p>
          <a:p>
            <a:r>
              <a:rPr lang="zh-CN" altLang="en-US" dirty="0"/>
              <a:t>	图像增强：放射变换、翻转、随机亮度（1.2倍或1.5倍）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 模型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 训练</a:t>
            </a:r>
            <a:endParaRPr lang="en-US" altLang="zh-CN" dirty="0"/>
          </a:p>
          <a:p>
            <a:r>
              <a:rPr lang="en-US" altLang="zh-CN" dirty="0"/>
              <a:t>	20</a:t>
            </a:r>
            <a:r>
              <a:rPr lang="zh-CN" altLang="en-US" dirty="0"/>
              <a:t> * </a:t>
            </a:r>
            <a:r>
              <a:rPr lang="en-US" altLang="zh-CN" dirty="0"/>
              <a:t>326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762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81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290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891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4048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0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c0215d26d20a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c0215d26d20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jianshu.com/p/c0215d26d20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c0215d26d20a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c0215d26d20a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hyperlink" Target="https://www.jianshu.com/p/c0215d26d20a" TargetMode="External"/><Relationship Id="rId7" Type="http://schemas.openxmlformats.org/officeDocument/2006/relationships/customXml" Target="../ink/ink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customXml" Target="../ink/ink1.xml"/><Relationship Id="rId4" Type="http://schemas.openxmlformats.org/officeDocument/2006/relationships/image" Target="../media/image17.jpeg"/><Relationship Id="rId9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精神健康大数据平台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4515413" y="3469341"/>
            <a:ext cx="8084654" cy="588643"/>
          </a:xfrm>
        </p:spPr>
        <p:txBody>
          <a:bodyPr/>
          <a:lstStyle/>
          <a:p>
            <a:r>
              <a:rPr lang="zh-CN" altLang="en-US" dirty="0"/>
              <a:t>技术小组工作汇报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1742437" y="4357490"/>
            <a:ext cx="8084654" cy="1386027"/>
          </a:xfrm>
        </p:spPr>
        <p:txBody>
          <a:bodyPr/>
          <a:lstStyle/>
          <a:p>
            <a:pPr marL="0" indent="0" algn="ctr">
              <a:buNone/>
            </a:pPr>
            <a:r>
              <a:rPr kumimoji="1" lang="zh-CN" altLang="en-US" sz="1600" dirty="0"/>
              <a:t>徐畅、王思成</a:t>
            </a:r>
            <a:endParaRPr kumimoji="1" lang="en-US" altLang="zh-CN" sz="1600" dirty="0"/>
          </a:p>
          <a:p>
            <a:pPr marL="0" indent="0" algn="ctr">
              <a:buNone/>
            </a:pPr>
            <a:r>
              <a:rPr kumimoji="1" lang="en-US" altLang="zh-CN" sz="1600" dirty="0"/>
              <a:t>11.15-11.22</a:t>
            </a:r>
            <a:endParaRPr kumimoji="1"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3F7E80-04D9-4AD5-9B4B-BAC2ED259780}"/>
              </a:ext>
            </a:extLst>
          </p:cNvPr>
          <p:cNvSpPr txBox="1"/>
          <p:nvPr/>
        </p:nvSpPr>
        <p:spPr>
          <a:xfrm>
            <a:off x="11151220" y="6258206"/>
            <a:ext cx="892097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1/26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C75873C-831C-794B-BB28-4FE431701C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卷积神经网络</a:t>
            </a:r>
            <a:r>
              <a:rPr kumimoji="1" lang="en-US" altLang="zh-CN" dirty="0"/>
              <a:t>-</a:t>
            </a:r>
            <a:r>
              <a:rPr kumimoji="1" lang="zh-CN" altLang="en-US" dirty="0"/>
              <a:t>结构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76CBDA2-BB0B-E249-BA1E-C9BBB23EA1D0}"/>
              </a:ext>
            </a:extLst>
          </p:cNvPr>
          <p:cNvSpPr/>
          <p:nvPr/>
        </p:nvSpPr>
        <p:spPr>
          <a:xfrm>
            <a:off x="1734599" y="1628662"/>
            <a:ext cx="954107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/>
                </a:solidFill>
              </a:rPr>
              <a:t>池化层</a:t>
            </a:r>
            <a:endParaRPr lang="en-US" altLang="zh-CN" sz="2000" b="1" dirty="0">
              <a:solidFill>
                <a:schemeClr val="accent4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B24A8E-B3BF-094A-993D-EB738DB4EE0C}"/>
              </a:ext>
            </a:extLst>
          </p:cNvPr>
          <p:cNvSpPr/>
          <p:nvPr/>
        </p:nvSpPr>
        <p:spPr>
          <a:xfrm>
            <a:off x="827953" y="1409083"/>
            <a:ext cx="816249" cy="814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75000"/>
                  </a:schemeClr>
                </a:solidFill>
              </a:rPr>
              <a:t>02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DB214F-C4D3-BB40-906D-E6DE0E74D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072" y="2223601"/>
            <a:ext cx="5854280" cy="35272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AE38C37-351D-BE40-8310-67DA96AA47A0}"/>
              </a:ext>
            </a:extLst>
          </p:cNvPr>
          <p:cNvSpPr txBox="1"/>
          <p:nvPr/>
        </p:nvSpPr>
        <p:spPr>
          <a:xfrm>
            <a:off x="1457232" y="5996311"/>
            <a:ext cx="4062219" cy="626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图片来源：</a:t>
            </a:r>
            <a:r>
              <a:rPr lang="fr-FR" altLang="zh-CN" sz="1200" dirty="0">
                <a:hlinkClick r:id="rId3"/>
              </a:rPr>
              <a:t>https://www.jianshu.com/p/c0215d26d20a</a:t>
            </a:r>
            <a:endParaRPr kumimoji="1"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746D68-AC06-49BD-8CA2-80246C142A63}"/>
              </a:ext>
            </a:extLst>
          </p:cNvPr>
          <p:cNvSpPr txBox="1"/>
          <p:nvPr/>
        </p:nvSpPr>
        <p:spPr>
          <a:xfrm>
            <a:off x="10963922" y="6258206"/>
            <a:ext cx="1079395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10/26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9040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151DCF7-E58E-B148-A625-5595C5E5A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卷积神经网络</a:t>
            </a:r>
            <a:r>
              <a:rPr kumimoji="1" lang="en-US" altLang="zh-CN" dirty="0"/>
              <a:t>-</a:t>
            </a:r>
            <a:r>
              <a:rPr kumimoji="1" lang="zh-CN" altLang="en-US" dirty="0"/>
              <a:t>结构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4CB54B3-4DA5-0445-9ED8-C953CE9DA3D5}"/>
              </a:ext>
            </a:extLst>
          </p:cNvPr>
          <p:cNvSpPr/>
          <p:nvPr/>
        </p:nvSpPr>
        <p:spPr>
          <a:xfrm>
            <a:off x="1734599" y="1628662"/>
            <a:ext cx="121058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/>
                </a:solidFill>
              </a:rPr>
              <a:t>全连接层</a:t>
            </a:r>
            <a:endParaRPr lang="en-US" altLang="zh-CN" sz="2000" b="1" dirty="0">
              <a:solidFill>
                <a:schemeClr val="accent4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1E76CB-F555-714D-9842-DC175177BB2D}"/>
              </a:ext>
            </a:extLst>
          </p:cNvPr>
          <p:cNvSpPr/>
          <p:nvPr/>
        </p:nvSpPr>
        <p:spPr>
          <a:xfrm>
            <a:off x="827953" y="1409083"/>
            <a:ext cx="816249" cy="814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75000"/>
                  </a:schemeClr>
                </a:solidFill>
              </a:rPr>
              <a:t>03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567F74-8A88-6A43-B0B9-1A5A3039F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786" y="2082056"/>
            <a:ext cx="4387639" cy="39427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F588E94-44A1-AB40-950A-AC97F62234F1}"/>
              </a:ext>
            </a:extLst>
          </p:cNvPr>
          <p:cNvSpPr txBox="1"/>
          <p:nvPr/>
        </p:nvSpPr>
        <p:spPr>
          <a:xfrm>
            <a:off x="1457232" y="5996311"/>
            <a:ext cx="4062219" cy="626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图片来源：</a:t>
            </a:r>
            <a:r>
              <a:rPr lang="fr-FR" altLang="zh-CN" sz="1200" dirty="0">
                <a:hlinkClick r:id="rId3"/>
              </a:rPr>
              <a:t>https://www.jianshu.com/p/c0215d26d20a</a:t>
            </a:r>
            <a:endParaRPr kumimoji="1"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C7F223-CF6E-4F3B-8484-01C6A361B08E}"/>
              </a:ext>
            </a:extLst>
          </p:cNvPr>
          <p:cNvSpPr txBox="1"/>
          <p:nvPr/>
        </p:nvSpPr>
        <p:spPr>
          <a:xfrm>
            <a:off x="10981678" y="6258206"/>
            <a:ext cx="1061639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11/26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022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7DBA427-9968-D24E-A9DA-2003D757DC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卷积神经网络</a:t>
            </a:r>
            <a:r>
              <a:rPr kumimoji="1" lang="en-US" altLang="zh-CN" dirty="0"/>
              <a:t>-VGG16</a:t>
            </a:r>
            <a:r>
              <a:rPr kumimoji="1" lang="zh-CN" altLang="en-US" dirty="0"/>
              <a:t>模型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76A4C9-8D65-8B43-BF78-0284316AA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8" y="1301980"/>
            <a:ext cx="8139253" cy="458926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4A5A35B-19D7-2048-830A-BA1EA04D705D}"/>
              </a:ext>
            </a:extLst>
          </p:cNvPr>
          <p:cNvSpPr txBox="1"/>
          <p:nvPr/>
        </p:nvSpPr>
        <p:spPr>
          <a:xfrm>
            <a:off x="1457232" y="5996311"/>
            <a:ext cx="6607115" cy="626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图片来源：</a:t>
            </a:r>
            <a:r>
              <a:rPr lang="zh-CN" altLang="en-US" sz="1200" u="sng" dirty="0">
                <a:solidFill>
                  <a:schemeClr val="accent1">
                    <a:lumMod val="75000"/>
                  </a:schemeClr>
                </a:solidFill>
              </a:rPr>
              <a:t>https://www.cnblogs.com/wj-1314/p/9754072.html</a:t>
            </a:r>
            <a:endParaRPr kumimoji="1" lang="en-US" altLang="zh-CN" sz="1200" u="sng" kern="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528233-4071-4D43-B952-B085DCF87ECF}"/>
              </a:ext>
            </a:extLst>
          </p:cNvPr>
          <p:cNvSpPr txBox="1"/>
          <p:nvPr/>
        </p:nvSpPr>
        <p:spPr>
          <a:xfrm>
            <a:off x="10981678" y="6258206"/>
            <a:ext cx="1061639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12/26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8414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Chest X-Ray Images –</a:t>
            </a:r>
            <a:r>
              <a:rPr kumimoji="1" lang="zh-CN" altLang="en-US" dirty="0"/>
              <a:t>数据来源</a:t>
            </a:r>
            <a:endParaRPr kumimoji="1" lang="en-US" altLang="zh-CN" dirty="0"/>
          </a:p>
        </p:txBody>
      </p:sp>
      <p:pic>
        <p:nvPicPr>
          <p:cNvPr id="4" name="图片 3" descr="图片包含 男人, 照片, 不同, 穿着&#10;&#10;描述已自动生成">
            <a:extLst>
              <a:ext uri="{FF2B5EF4-FFF2-40B4-BE49-F238E27FC236}">
                <a16:creationId xmlns:a16="http://schemas.microsoft.com/office/drawing/2014/main" id="{BC473ACF-55C5-204F-BC10-270D6D9F2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36" y="1750483"/>
            <a:ext cx="11299727" cy="3905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8DD2E6-76A2-874E-82BF-7420C05D022D}"/>
              </a:ext>
            </a:extLst>
          </p:cNvPr>
          <p:cNvSpPr txBox="1"/>
          <p:nvPr/>
        </p:nvSpPr>
        <p:spPr>
          <a:xfrm>
            <a:off x="3234267" y="1523786"/>
            <a:ext cx="7264400" cy="45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dirty="0"/>
              <a:t>2017</a:t>
            </a:r>
            <a:r>
              <a:rPr lang="zh-CN" altLang="en-US" sz="2000" dirty="0"/>
              <a:t>年广州市妇幼保健中心的</a:t>
            </a:r>
            <a:r>
              <a:rPr lang="en-US" altLang="zh-CN" sz="2000" dirty="0"/>
              <a:t>1</a:t>
            </a:r>
            <a:r>
              <a:rPr lang="zh-CN" altLang="en-US" sz="2000" dirty="0"/>
              <a:t>至</a:t>
            </a:r>
            <a:r>
              <a:rPr lang="en-US" altLang="zh-CN" sz="2000" dirty="0"/>
              <a:t>5</a:t>
            </a:r>
            <a:r>
              <a:rPr lang="zh-CN" altLang="en-US" sz="2000" dirty="0"/>
              <a:t>岁儿科患者</a:t>
            </a:r>
            <a:r>
              <a:rPr lang="en-US" altLang="zh-CN" sz="2000" dirty="0"/>
              <a:t>X</a:t>
            </a:r>
            <a:r>
              <a:rPr lang="zh-CN" altLang="en-US" sz="2000" dirty="0"/>
              <a:t>射线图像</a:t>
            </a:r>
            <a:endParaRPr kumimoji="1"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FFBDA9-3E30-475D-ACB1-36E8E4A96B05}"/>
              </a:ext>
            </a:extLst>
          </p:cNvPr>
          <p:cNvSpPr txBox="1"/>
          <p:nvPr/>
        </p:nvSpPr>
        <p:spPr>
          <a:xfrm>
            <a:off x="10981678" y="6258206"/>
            <a:ext cx="1061639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13/26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910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Chest X-Ray Images –</a:t>
            </a:r>
            <a:r>
              <a:rPr kumimoji="1" lang="zh-CN" altLang="en-US" dirty="0"/>
              <a:t>处理过程</a:t>
            </a:r>
            <a:endParaRPr kumimoji="1" lang="en-US" altLang="zh-CN" dirty="0"/>
          </a:p>
        </p:txBody>
      </p:sp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B3ED1F24-CCED-684A-A25E-66715FDEEC25}"/>
              </a:ext>
            </a:extLst>
          </p:cNvPr>
          <p:cNvGraphicFramePr/>
          <p:nvPr/>
        </p:nvGraphicFramePr>
        <p:xfrm>
          <a:off x="2234644" y="120736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F74A736-4173-46F4-899E-25FEFF5D082B}"/>
              </a:ext>
            </a:extLst>
          </p:cNvPr>
          <p:cNvSpPr txBox="1"/>
          <p:nvPr/>
        </p:nvSpPr>
        <p:spPr>
          <a:xfrm>
            <a:off x="10972800" y="6258206"/>
            <a:ext cx="1070517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14/26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329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Chest X-Ray Images –</a:t>
            </a:r>
            <a:r>
              <a:rPr kumimoji="1" lang="zh-CN" altLang="en-US" dirty="0"/>
              <a:t>模型</a:t>
            </a:r>
            <a:endParaRPr kumimoji="1" lang="en-US" altLang="zh-CN" dirty="0"/>
          </a:p>
        </p:txBody>
      </p:sp>
      <p:pic>
        <p:nvPicPr>
          <p:cNvPr id="5" name="图片 4" descr="图片包含 游戏机, 桌子&#10;&#10;描述已自动生成">
            <a:extLst>
              <a:ext uri="{FF2B5EF4-FFF2-40B4-BE49-F238E27FC236}">
                <a16:creationId xmlns:a16="http://schemas.microsoft.com/office/drawing/2014/main" id="{B37F939F-B48E-814D-87A3-6D76EEF22B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44" b="10214"/>
          <a:stretch/>
        </p:blipFill>
        <p:spPr>
          <a:xfrm>
            <a:off x="997301" y="1476126"/>
            <a:ext cx="10197397" cy="397370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692494C-DB0B-0E4C-A15F-8D8F0B7B5380}"/>
              </a:ext>
            </a:extLst>
          </p:cNvPr>
          <p:cNvSpPr txBox="1"/>
          <p:nvPr/>
        </p:nvSpPr>
        <p:spPr>
          <a:xfrm>
            <a:off x="7943567" y="5470301"/>
            <a:ext cx="679622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输入层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F517859-BCDD-0147-8F23-542443A4217D}"/>
              </a:ext>
            </a:extLst>
          </p:cNvPr>
          <p:cNvSpPr/>
          <p:nvPr/>
        </p:nvSpPr>
        <p:spPr>
          <a:xfrm>
            <a:off x="7141990" y="5495820"/>
            <a:ext cx="646043" cy="311784"/>
          </a:xfrm>
          <a:prstGeom prst="rect">
            <a:avLst/>
          </a:prstGeom>
          <a:solidFill>
            <a:srgbClr val="41E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solidFill>
                <a:srgbClr val="41E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A080097-AE98-044C-AD07-F51B2C4AB3E9}"/>
              </a:ext>
            </a:extLst>
          </p:cNvPr>
          <p:cNvSpPr txBox="1"/>
          <p:nvPr/>
        </p:nvSpPr>
        <p:spPr>
          <a:xfrm>
            <a:off x="9976253" y="5497214"/>
            <a:ext cx="679622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卷积层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FD8E366-651E-3844-94D6-3F18F88216E4}"/>
              </a:ext>
            </a:extLst>
          </p:cNvPr>
          <p:cNvSpPr/>
          <p:nvPr/>
        </p:nvSpPr>
        <p:spPr>
          <a:xfrm>
            <a:off x="9185204" y="5494425"/>
            <a:ext cx="646043" cy="311784"/>
          </a:xfrm>
          <a:prstGeom prst="rect">
            <a:avLst/>
          </a:prstGeom>
          <a:solidFill>
            <a:srgbClr val="75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solidFill>
                <a:srgbClr val="41E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70A6220-1A0D-AC4A-9D94-2FD5C01447FD}"/>
              </a:ext>
            </a:extLst>
          </p:cNvPr>
          <p:cNvSpPr txBox="1"/>
          <p:nvPr/>
        </p:nvSpPr>
        <p:spPr>
          <a:xfrm>
            <a:off x="7943567" y="6074522"/>
            <a:ext cx="679622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池化层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94FD737-3899-2745-8A40-FFE46DE3D287}"/>
              </a:ext>
            </a:extLst>
          </p:cNvPr>
          <p:cNvSpPr/>
          <p:nvPr/>
        </p:nvSpPr>
        <p:spPr>
          <a:xfrm>
            <a:off x="7143520" y="6074522"/>
            <a:ext cx="646043" cy="311784"/>
          </a:xfrm>
          <a:prstGeom prst="rect">
            <a:avLst/>
          </a:prstGeom>
          <a:solidFill>
            <a:srgbClr val="FFF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solidFill>
                <a:srgbClr val="41E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B94F355-35CD-E647-8656-48961C541A7D}"/>
              </a:ext>
            </a:extLst>
          </p:cNvPr>
          <p:cNvSpPr txBox="1"/>
          <p:nvPr/>
        </p:nvSpPr>
        <p:spPr>
          <a:xfrm>
            <a:off x="9976253" y="6074521"/>
            <a:ext cx="1205538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批标准化层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7031FFC-FE1E-BE42-BD58-1BBF08BD9F0F}"/>
              </a:ext>
            </a:extLst>
          </p:cNvPr>
          <p:cNvSpPr/>
          <p:nvPr/>
        </p:nvSpPr>
        <p:spPr>
          <a:xfrm>
            <a:off x="9185203" y="6074522"/>
            <a:ext cx="646043" cy="311784"/>
          </a:xfrm>
          <a:prstGeom prst="rect">
            <a:avLst/>
          </a:prstGeom>
          <a:solidFill>
            <a:srgbClr val="FDD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solidFill>
                <a:srgbClr val="41E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942FE61-8E19-4AD7-BDB2-78944175370B}"/>
              </a:ext>
            </a:extLst>
          </p:cNvPr>
          <p:cNvSpPr txBox="1"/>
          <p:nvPr/>
        </p:nvSpPr>
        <p:spPr>
          <a:xfrm>
            <a:off x="10999434" y="6258206"/>
            <a:ext cx="1043884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15/26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366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Chest X-Ray Images –</a:t>
            </a:r>
            <a:r>
              <a:rPr kumimoji="1" lang="zh-CN" altLang="en-US" dirty="0"/>
              <a:t>结果评估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D163F0-AF2A-5D44-B4D5-8BA203E391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1998" y="1164921"/>
            <a:ext cx="6482507" cy="561894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26024FF-F105-6943-A015-ABD239012F16}"/>
              </a:ext>
            </a:extLst>
          </p:cNvPr>
          <p:cNvSpPr/>
          <p:nvPr/>
        </p:nvSpPr>
        <p:spPr>
          <a:xfrm>
            <a:off x="7252251" y="164226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Roboto Mono"/>
              </a:rPr>
              <a:t>Recall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=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Roboto Mono"/>
              </a:rPr>
              <a:t>tp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/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Roboto Mono"/>
              </a:rPr>
              <a:t>tp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+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Roboto Mono"/>
              </a:rPr>
              <a:t>fp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)</a:t>
            </a:r>
          </a:p>
          <a:p>
            <a:r>
              <a:rPr lang="zh-CN" altLang="en-US" dirty="0">
                <a:solidFill>
                  <a:srgbClr val="000000"/>
                </a:solidFill>
                <a:latin typeface="Roboto Mono"/>
              </a:rPr>
              <a:t>          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=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382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/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(382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+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8)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= 0.98 </a:t>
            </a:r>
          </a:p>
          <a:p>
            <a:endParaRPr lang="en-US" altLang="zh-CN" dirty="0">
              <a:solidFill>
                <a:srgbClr val="000000"/>
              </a:solidFill>
              <a:latin typeface="Roboto Mono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Roboto Mono"/>
              </a:rPr>
              <a:t>Precision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=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Roboto Mono"/>
              </a:rPr>
              <a:t>tp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/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Roboto Mono"/>
              </a:rPr>
              <a:t>tp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+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Roboto Mono"/>
              </a:rPr>
              <a:t>fn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endParaRPr lang="en-US" altLang="zh-CN" dirty="0">
              <a:solidFill>
                <a:srgbClr val="000000"/>
              </a:solidFill>
              <a:latin typeface="Roboto Mono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Roboto Mono"/>
              </a:rPr>
              <a:t>	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=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382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/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(382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+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100)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=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0.79 </a:t>
            </a:r>
          </a:p>
          <a:p>
            <a:br>
              <a:rPr lang="en-US" altLang="zh-CN" dirty="0">
                <a:latin typeface="Atlas Grotesk"/>
              </a:rPr>
            </a:br>
            <a:endParaRPr lang="en-US" altLang="zh-CN" b="0" i="0" dirty="0">
              <a:effectLst/>
              <a:latin typeface="Atlas Grotesk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36DA92-9D80-A742-8437-9CD64D766A73}"/>
              </a:ext>
            </a:extLst>
          </p:cNvPr>
          <p:cNvSpPr/>
          <p:nvPr/>
        </p:nvSpPr>
        <p:spPr>
          <a:xfrm>
            <a:off x="7252251" y="447707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Roboto Mono"/>
              </a:rPr>
              <a:t>Recall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=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Roboto Mono"/>
              </a:rPr>
              <a:t>tp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/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Roboto Mono"/>
              </a:rPr>
              <a:t>tp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+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Roboto Mono"/>
              </a:rPr>
              <a:t>fp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)</a:t>
            </a:r>
          </a:p>
          <a:p>
            <a:r>
              <a:rPr lang="zh-CN" altLang="en-US" dirty="0">
                <a:solidFill>
                  <a:srgbClr val="000000"/>
                </a:solidFill>
                <a:latin typeface="Roboto Mono"/>
              </a:rPr>
              <a:t>          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=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384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/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(384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+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6)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= 0.98 </a:t>
            </a:r>
          </a:p>
          <a:p>
            <a:endParaRPr lang="en-US" altLang="zh-CN" dirty="0">
              <a:solidFill>
                <a:srgbClr val="000000"/>
              </a:solidFill>
              <a:latin typeface="Roboto Mono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Roboto Mono"/>
              </a:rPr>
              <a:t>Precision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=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Roboto Mono"/>
              </a:rPr>
              <a:t>tp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/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Roboto Mono"/>
              </a:rPr>
              <a:t>tp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+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Roboto Mono"/>
              </a:rPr>
              <a:t>fn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endParaRPr lang="en-US" altLang="zh-CN" dirty="0">
              <a:solidFill>
                <a:srgbClr val="000000"/>
              </a:solidFill>
              <a:latin typeface="Roboto Mono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Roboto Mono"/>
              </a:rPr>
              <a:t>	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=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384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/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(384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+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90)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=</a:t>
            </a:r>
            <a:r>
              <a:rPr lang="zh-CN" altLang="en-US" dirty="0">
                <a:solidFill>
                  <a:srgbClr val="000000"/>
                </a:solidFill>
                <a:latin typeface="Roboto Mono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Roboto Mono"/>
              </a:rPr>
              <a:t>0.81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0C7A9FE-6AED-4DF2-A238-4ECC93BC1194}"/>
              </a:ext>
            </a:extLst>
          </p:cNvPr>
          <p:cNvSpPr txBox="1"/>
          <p:nvPr/>
        </p:nvSpPr>
        <p:spPr>
          <a:xfrm>
            <a:off x="10990556" y="6258206"/>
            <a:ext cx="1052762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16/26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713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遇到的问题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2CFCE42-E036-4D82-8DFF-07AB108D83C8}"/>
              </a:ext>
            </a:extLst>
          </p:cNvPr>
          <p:cNvSpPr txBox="1"/>
          <p:nvPr/>
        </p:nvSpPr>
        <p:spPr>
          <a:xfrm>
            <a:off x="10972800" y="6258206"/>
            <a:ext cx="1070517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17/26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遇到的问题</a:t>
            </a:r>
          </a:p>
        </p:txBody>
      </p:sp>
      <p:sp>
        <p:nvSpPr>
          <p:cNvPr id="6" name="矩形 5"/>
          <p:cNvSpPr/>
          <p:nvPr/>
        </p:nvSpPr>
        <p:spPr>
          <a:xfrm>
            <a:off x="1943920" y="2475533"/>
            <a:ext cx="146706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/>
                </a:solidFill>
              </a:rPr>
              <a:t>服务器问题</a:t>
            </a:r>
            <a:endParaRPr lang="en-US" altLang="zh-CN" sz="2000" b="1" dirty="0">
              <a:solidFill>
                <a:schemeClr val="accent4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1141748" y="2400601"/>
            <a:ext cx="765739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8"/>
          <p:cNvSpPr txBox="1"/>
          <p:nvPr/>
        </p:nvSpPr>
        <p:spPr>
          <a:xfrm>
            <a:off x="1897590" y="2893044"/>
            <a:ext cx="2517668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服务器无法启动</a:t>
            </a:r>
          </a:p>
        </p:txBody>
      </p:sp>
      <p:sp>
        <p:nvSpPr>
          <p:cNvPr id="13" name="矩形 12"/>
          <p:cNvSpPr/>
          <p:nvPr/>
        </p:nvSpPr>
        <p:spPr>
          <a:xfrm>
            <a:off x="1081341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75000"/>
                  </a:schemeClr>
                </a:solidFill>
              </a:rPr>
              <a:t>01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2E0AAF-1F74-C546-AA94-156500C1C4E8}"/>
              </a:ext>
            </a:extLst>
          </p:cNvPr>
          <p:cNvSpPr/>
          <p:nvPr/>
        </p:nvSpPr>
        <p:spPr>
          <a:xfrm>
            <a:off x="7281637" y="2475533"/>
            <a:ext cx="3262432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/>
                </a:solidFill>
              </a:rPr>
              <a:t>心理相关图像数据难以获取</a:t>
            </a:r>
            <a:endParaRPr lang="en-US" altLang="zh-CN" sz="2000" b="1" dirty="0">
              <a:solidFill>
                <a:schemeClr val="accent4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41B430-B9F2-3B4C-823D-CEBE5D45AA07}"/>
              </a:ext>
            </a:extLst>
          </p:cNvPr>
          <p:cNvSpPr/>
          <p:nvPr/>
        </p:nvSpPr>
        <p:spPr>
          <a:xfrm flipV="1">
            <a:off x="6479465" y="2400601"/>
            <a:ext cx="765739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18064A5-28D0-DF40-97B2-5F9BEF630A8D}"/>
              </a:ext>
            </a:extLst>
          </p:cNvPr>
          <p:cNvSpPr/>
          <p:nvPr/>
        </p:nvSpPr>
        <p:spPr>
          <a:xfrm>
            <a:off x="6419058" y="2400601"/>
            <a:ext cx="816249" cy="814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75000"/>
                  </a:schemeClr>
                </a:solidFill>
              </a:rPr>
              <a:t>02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5483593-3C11-3C4E-AF62-F583EF502BE3}"/>
              </a:ext>
            </a:extLst>
          </p:cNvPr>
          <p:cNvSpPr/>
          <p:nvPr/>
        </p:nvSpPr>
        <p:spPr>
          <a:xfrm>
            <a:off x="1091238" y="3778912"/>
            <a:ext cx="184731" cy="814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endParaRPr lang="en-US" altLang="zh-CN" sz="4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6261141-C101-4970-B528-CC9AD9E0D98E}"/>
              </a:ext>
            </a:extLst>
          </p:cNvPr>
          <p:cNvSpPr txBox="1"/>
          <p:nvPr/>
        </p:nvSpPr>
        <p:spPr>
          <a:xfrm>
            <a:off x="11009746" y="6258206"/>
            <a:ext cx="1033572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18/26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下周工作计划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720438-7F87-4245-8218-0D1FDFCB8B98}"/>
              </a:ext>
            </a:extLst>
          </p:cNvPr>
          <p:cNvSpPr txBox="1"/>
          <p:nvPr/>
        </p:nvSpPr>
        <p:spPr>
          <a:xfrm>
            <a:off x="10999434" y="6258206"/>
            <a:ext cx="1043884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19/26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858000" y="1689988"/>
            <a:ext cx="1163036" cy="634634"/>
          </a:xfrm>
        </p:spPr>
        <p:txBody>
          <a:bodyPr/>
          <a:lstStyle/>
          <a:p>
            <a:r>
              <a:rPr kumimoji="1" lang="en-US" altLang="zh-CN" sz="6000" dirty="0"/>
              <a:t>01</a:t>
            </a:r>
            <a:endParaRPr kumimoji="1" lang="zh-CN" altLang="en-US" sz="60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8134697" y="1689988"/>
            <a:ext cx="4057303" cy="634634"/>
          </a:xfrm>
        </p:spPr>
        <p:txBody>
          <a:bodyPr/>
          <a:lstStyle/>
          <a:p>
            <a:r>
              <a:rPr kumimoji="1" lang="zh-CN" altLang="en-US" sz="2400" dirty="0"/>
              <a:t>本周工作总结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6858000" y="2797901"/>
            <a:ext cx="1163036" cy="634634"/>
          </a:xfrm>
        </p:spPr>
        <p:txBody>
          <a:bodyPr/>
          <a:lstStyle/>
          <a:p>
            <a:r>
              <a:rPr kumimoji="1" lang="en-US" altLang="zh-CN" sz="6000" dirty="0"/>
              <a:t>02</a:t>
            </a:r>
            <a:endParaRPr kumimoji="1" lang="zh-CN" altLang="en-US" sz="600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34697" y="2785367"/>
            <a:ext cx="4057303" cy="634634"/>
          </a:xfrm>
        </p:spPr>
        <p:txBody>
          <a:bodyPr/>
          <a:lstStyle/>
          <a:p>
            <a:r>
              <a:rPr kumimoji="1" lang="zh-CN" altLang="en-US" sz="2400" dirty="0"/>
              <a:t>遇到的问题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>
          <a:xfrm>
            <a:off x="6858001" y="3880746"/>
            <a:ext cx="1163036" cy="634634"/>
          </a:xfrm>
        </p:spPr>
        <p:txBody>
          <a:bodyPr/>
          <a:lstStyle/>
          <a:p>
            <a:r>
              <a:rPr kumimoji="1" lang="en-US" altLang="zh-CN" sz="6000" dirty="0"/>
              <a:t>03</a:t>
            </a:r>
            <a:endParaRPr kumimoji="1" lang="zh-CN" altLang="en-US" sz="6000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>
          <a:xfrm>
            <a:off x="8134697" y="3880746"/>
            <a:ext cx="4057303" cy="634634"/>
          </a:xfrm>
        </p:spPr>
        <p:txBody>
          <a:bodyPr/>
          <a:lstStyle/>
          <a:p>
            <a:r>
              <a:rPr kumimoji="1" lang="zh-CN" altLang="en-US" sz="2400" dirty="0"/>
              <a:t>下周工作计划</a:t>
            </a:r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803EAD71-51C1-9D43-B79A-3840C9306328}"/>
              </a:ext>
            </a:extLst>
          </p:cNvPr>
          <p:cNvSpPr txBox="1">
            <a:spLocks/>
          </p:cNvSpPr>
          <p:nvPr/>
        </p:nvSpPr>
        <p:spPr>
          <a:xfrm>
            <a:off x="6858000" y="4963591"/>
            <a:ext cx="1163036" cy="6346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6000" dirty="0"/>
              <a:t>04</a:t>
            </a:r>
            <a:endParaRPr kumimoji="1" lang="zh-CN" altLang="en-US" sz="6000" dirty="0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0816D164-3E75-1D49-A0E6-05EEE7853363}"/>
              </a:ext>
            </a:extLst>
          </p:cNvPr>
          <p:cNvSpPr txBox="1">
            <a:spLocks/>
          </p:cNvSpPr>
          <p:nvPr/>
        </p:nvSpPr>
        <p:spPr>
          <a:xfrm>
            <a:off x="8134696" y="4963591"/>
            <a:ext cx="4057303" cy="6346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/>
              <a:t>会议纪要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17B68F-C4DD-4240-87D4-B89851265C2C}"/>
              </a:ext>
            </a:extLst>
          </p:cNvPr>
          <p:cNvSpPr txBox="1"/>
          <p:nvPr/>
        </p:nvSpPr>
        <p:spPr>
          <a:xfrm>
            <a:off x="11151220" y="6258206"/>
            <a:ext cx="892097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2/26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下周工作计划</a:t>
            </a:r>
          </a:p>
        </p:txBody>
      </p:sp>
      <p:sp>
        <p:nvSpPr>
          <p:cNvPr id="4" name="同心圆 3"/>
          <p:cNvSpPr/>
          <p:nvPr/>
        </p:nvSpPr>
        <p:spPr>
          <a:xfrm>
            <a:off x="337705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同心圆 4"/>
          <p:cNvSpPr/>
          <p:nvPr/>
        </p:nvSpPr>
        <p:spPr>
          <a:xfrm>
            <a:off x="595846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>
            <a:off x="3377055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空心弧 10"/>
          <p:cNvSpPr/>
          <p:nvPr/>
        </p:nvSpPr>
        <p:spPr>
          <a:xfrm rot="10800000">
            <a:off x="5938376" y="1885635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197168" y="5046154"/>
            <a:ext cx="1220206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</a:rPr>
              <a:t>Hadoop</a:t>
            </a:r>
          </a:p>
        </p:txBody>
      </p:sp>
      <p:sp>
        <p:nvSpPr>
          <p:cNvPr id="17" name="矩形 16"/>
          <p:cNvSpPr/>
          <p:nvPr/>
        </p:nvSpPr>
        <p:spPr>
          <a:xfrm>
            <a:off x="6698318" y="5034923"/>
            <a:ext cx="221406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服务器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</a:rPr>
              <a:t>&amp;</a:t>
            </a: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数据分析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28" name="组合 22"/>
          <p:cNvGrpSpPr/>
          <p:nvPr/>
        </p:nvGrpSpPr>
        <p:grpSpPr>
          <a:xfrm>
            <a:off x="4409828" y="3031673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合 22"/>
          <p:cNvGrpSpPr/>
          <p:nvPr/>
        </p:nvGrpSpPr>
        <p:grpSpPr>
          <a:xfrm>
            <a:off x="6961104" y="3019799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37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3" name="文本框 8">
            <a:extLst>
              <a:ext uri="{FF2B5EF4-FFF2-40B4-BE49-F238E27FC236}">
                <a16:creationId xmlns:a16="http://schemas.microsoft.com/office/drawing/2014/main" id="{43A7EC1A-D649-454C-B23D-5485A5451E7D}"/>
              </a:ext>
            </a:extLst>
          </p:cNvPr>
          <p:cNvSpPr txBox="1"/>
          <p:nvPr/>
        </p:nvSpPr>
        <p:spPr>
          <a:xfrm>
            <a:off x="6497159" y="5588689"/>
            <a:ext cx="2939804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服务器集群部署，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frp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内网穿透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查找新的数据，深入理解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CNN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模型及其使用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94AE655-CF0D-4065-BE2A-DA3BA5A693EC}"/>
              </a:ext>
            </a:extLst>
          </p:cNvPr>
          <p:cNvSpPr txBox="1"/>
          <p:nvPr/>
        </p:nvSpPr>
        <p:spPr>
          <a:xfrm>
            <a:off x="10972800" y="6258206"/>
            <a:ext cx="1070517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20/26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会议纪要</a:t>
            </a:r>
            <a:endParaRPr kumimoji="1"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97BB699-AD13-4E6F-AFDC-9A479B1C32D7}"/>
              </a:ext>
            </a:extLst>
          </p:cNvPr>
          <p:cNvSpPr txBox="1"/>
          <p:nvPr/>
        </p:nvSpPr>
        <p:spPr>
          <a:xfrm>
            <a:off x="10999434" y="6258206"/>
            <a:ext cx="1043884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21/26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090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会议纪要</a:t>
            </a:r>
            <a:r>
              <a:rPr kumimoji="1" lang="en-US" altLang="zh-CN" dirty="0"/>
              <a:t>-</a:t>
            </a:r>
            <a:r>
              <a:rPr kumimoji="1" lang="zh-CN" altLang="en-US" dirty="0"/>
              <a:t>第一次组会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42BB11-DDAA-3D4C-9281-FE9C3976D9E8}"/>
              </a:ext>
            </a:extLst>
          </p:cNvPr>
          <p:cNvSpPr txBox="1"/>
          <p:nvPr/>
        </p:nvSpPr>
        <p:spPr>
          <a:xfrm>
            <a:off x="1427356" y="1784195"/>
            <a:ext cx="9088244" cy="4125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主题：服务器部署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时间：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11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18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号 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14:00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–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17:00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地点：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1408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实验室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人员：小组全体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内容：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28600" indent="-2286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重装系统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28600" indent="-2286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调试服务器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28600" indent="-228600">
              <a:lnSpc>
                <a:spcPct val="130000"/>
              </a:lnSpc>
              <a:spcBef>
                <a:spcPts val="600"/>
              </a:spcBef>
              <a:buAutoNum type="arabicPeriod"/>
            </a:pPr>
            <a:endParaRPr kumimoji="1"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B8C3FB-D00C-4809-A540-E01042EE29A1}"/>
              </a:ext>
            </a:extLst>
          </p:cNvPr>
          <p:cNvSpPr txBox="1"/>
          <p:nvPr/>
        </p:nvSpPr>
        <p:spPr>
          <a:xfrm>
            <a:off x="11008312" y="6258206"/>
            <a:ext cx="1035006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22/26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会议纪要</a:t>
            </a:r>
            <a:r>
              <a:rPr kumimoji="1" lang="en-US" altLang="zh-CN" dirty="0"/>
              <a:t>-</a:t>
            </a:r>
            <a:r>
              <a:rPr kumimoji="1" lang="zh-CN" altLang="en-US" dirty="0"/>
              <a:t>第二次组会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42BB11-DDAA-3D4C-9281-FE9C3976D9E8}"/>
              </a:ext>
            </a:extLst>
          </p:cNvPr>
          <p:cNvSpPr txBox="1"/>
          <p:nvPr/>
        </p:nvSpPr>
        <p:spPr>
          <a:xfrm>
            <a:off x="1427356" y="1784195"/>
            <a:ext cx="9088244" cy="3315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主题：服务器问题报告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时间：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11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19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号 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12:30-12:50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地点：二号楼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人员：郁莲老师、小组全体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内容：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28600" indent="-2286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报告服务器问题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28600" indent="-2286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确定之后方向</a:t>
            </a:r>
            <a:endParaRPr kumimoji="1"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DA4BE9-3E90-46C8-AF0F-7798FA3A4053}"/>
              </a:ext>
            </a:extLst>
          </p:cNvPr>
          <p:cNvSpPr txBox="1"/>
          <p:nvPr/>
        </p:nvSpPr>
        <p:spPr>
          <a:xfrm>
            <a:off x="10990556" y="6258206"/>
            <a:ext cx="1052762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23/26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140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会议纪要</a:t>
            </a:r>
            <a:r>
              <a:rPr kumimoji="1" lang="en-US" altLang="zh-CN" dirty="0"/>
              <a:t>-</a:t>
            </a:r>
            <a:r>
              <a:rPr kumimoji="1" lang="zh-CN" altLang="en-US" dirty="0"/>
              <a:t>第三次组会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42BB11-DDAA-3D4C-9281-FE9C3976D9E8}"/>
              </a:ext>
            </a:extLst>
          </p:cNvPr>
          <p:cNvSpPr txBox="1"/>
          <p:nvPr/>
        </p:nvSpPr>
        <p:spPr>
          <a:xfrm>
            <a:off x="1427356" y="1784195"/>
            <a:ext cx="9088244" cy="3648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主题：确定处理数据、分工安排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时间：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11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号 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19:00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–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20:00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地点：五号楼讨论室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人员：小组全体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内容：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28600" indent="-2286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确定分析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射线图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28600" indent="-2286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熟悉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和运行模型</a:t>
            </a:r>
            <a:endParaRPr kumimoji="1"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28600" indent="-228600">
              <a:lnSpc>
                <a:spcPct val="130000"/>
              </a:lnSpc>
              <a:spcBef>
                <a:spcPts val="600"/>
              </a:spcBef>
              <a:buAutoNum type="arabicPeriod"/>
            </a:pPr>
            <a:endParaRPr kumimoji="1"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868C03-9835-472F-85A1-4135A065C8BE}"/>
              </a:ext>
            </a:extLst>
          </p:cNvPr>
          <p:cNvSpPr txBox="1"/>
          <p:nvPr/>
        </p:nvSpPr>
        <p:spPr>
          <a:xfrm>
            <a:off x="11008312" y="6258206"/>
            <a:ext cx="1035006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24/26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922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会议纪要</a:t>
            </a:r>
            <a:r>
              <a:rPr kumimoji="1" lang="en-US" altLang="zh-CN" dirty="0"/>
              <a:t>-</a:t>
            </a:r>
            <a:r>
              <a:rPr kumimoji="1" lang="zh-CN" altLang="en-US" dirty="0"/>
              <a:t>第四次组会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42BB11-DDAA-3D4C-9281-FE9C3976D9E8}"/>
              </a:ext>
            </a:extLst>
          </p:cNvPr>
          <p:cNvSpPr txBox="1"/>
          <p:nvPr/>
        </p:nvSpPr>
        <p:spPr>
          <a:xfrm>
            <a:off x="1427356" y="1784195"/>
            <a:ext cx="9088244" cy="3571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主题：细节讨论、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制作分工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时间：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11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号 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19:30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–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20:00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地点：五号楼讨论室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人员：小组全体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内容：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徐畅和程智雅负责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VGG16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模型的介绍；李泽琛和王思成负责模型的分析和结果复现</a:t>
            </a:r>
            <a:endParaRPr kumimoji="1"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28600" indent="-228600">
              <a:lnSpc>
                <a:spcPct val="130000"/>
              </a:lnSpc>
              <a:spcBef>
                <a:spcPts val="600"/>
              </a:spcBef>
              <a:buAutoNum type="arabicPeriod"/>
            </a:pPr>
            <a:endParaRPr kumimoji="1"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515A5B-E09B-4EE2-A147-1668CC22729A}"/>
              </a:ext>
            </a:extLst>
          </p:cNvPr>
          <p:cNvSpPr txBox="1"/>
          <p:nvPr/>
        </p:nvSpPr>
        <p:spPr>
          <a:xfrm>
            <a:off x="10999434" y="6258206"/>
            <a:ext cx="1043884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25/26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661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873064" y="2716716"/>
            <a:ext cx="8084654" cy="1041761"/>
          </a:xfrm>
        </p:spPr>
        <p:txBody>
          <a:bodyPr/>
          <a:lstStyle/>
          <a:p>
            <a:r>
              <a:rPr kumimoji="1" lang="zh-CN" altLang="en-US" dirty="0"/>
              <a:t>谢谢！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0AF429-A640-4A9E-8ACB-6B59DF01CECA}"/>
              </a:ext>
            </a:extLst>
          </p:cNvPr>
          <p:cNvSpPr txBox="1"/>
          <p:nvPr/>
        </p:nvSpPr>
        <p:spPr>
          <a:xfrm>
            <a:off x="10999868" y="6258206"/>
            <a:ext cx="1043450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26/26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本周工作总结</a:t>
            </a:r>
            <a:endParaRPr kumimoji="1"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AE1A8A-0841-4718-A555-72943F92E89E}"/>
              </a:ext>
            </a:extLst>
          </p:cNvPr>
          <p:cNvSpPr txBox="1"/>
          <p:nvPr/>
        </p:nvSpPr>
        <p:spPr>
          <a:xfrm>
            <a:off x="11151220" y="6258206"/>
            <a:ext cx="892097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3/26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73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本周工作</a:t>
            </a:r>
          </a:p>
        </p:txBody>
      </p:sp>
      <p:sp>
        <p:nvSpPr>
          <p:cNvPr id="3" name="矩形 2"/>
          <p:cNvSpPr/>
          <p:nvPr/>
        </p:nvSpPr>
        <p:spPr>
          <a:xfrm flipV="1">
            <a:off x="3182918" y="3233854"/>
            <a:ext cx="7657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94987" y="3279015"/>
            <a:ext cx="1544012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1"/>
                </a:solidFill>
              </a:rPr>
              <a:t> </a:t>
            </a:r>
            <a:r>
              <a:rPr lang="zh-CN" altLang="en-US" sz="2000" b="1" dirty="0">
                <a:solidFill>
                  <a:schemeClr val="accent1"/>
                </a:solidFill>
              </a:rPr>
              <a:t>服务器部署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22511" y="3233854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1"/>
                </a:solidFill>
              </a:rPr>
              <a:t>01</a:t>
            </a:r>
            <a:endParaRPr lang="en-US" altLang="zh-CN" sz="4000" b="1" dirty="0">
              <a:solidFill>
                <a:schemeClr val="accent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7222273" y="3233854"/>
            <a:ext cx="76573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8034341" y="3726297"/>
            <a:ext cx="3166879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卷积神经网络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Chest X-Ray Images (Pneumonia)</a:t>
            </a:r>
          </a:p>
        </p:txBody>
      </p:sp>
      <p:sp>
        <p:nvSpPr>
          <p:cNvPr id="11" name="矩形 10"/>
          <p:cNvSpPr/>
          <p:nvPr/>
        </p:nvSpPr>
        <p:spPr>
          <a:xfrm>
            <a:off x="8034342" y="3279015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数据分析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61866" y="3233854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02</a:t>
            </a:r>
          </a:p>
        </p:txBody>
      </p:sp>
      <p:sp>
        <p:nvSpPr>
          <p:cNvPr id="13" name="文本框 8">
            <a:extLst>
              <a:ext uri="{FF2B5EF4-FFF2-40B4-BE49-F238E27FC236}">
                <a16:creationId xmlns:a16="http://schemas.microsoft.com/office/drawing/2014/main" id="{CD2613A1-56F4-174B-9948-463DD8633AE0}"/>
              </a:ext>
            </a:extLst>
          </p:cNvPr>
          <p:cNvSpPr txBox="1"/>
          <p:nvPr/>
        </p:nvSpPr>
        <p:spPr>
          <a:xfrm>
            <a:off x="3938760" y="3726297"/>
            <a:ext cx="2517668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服务器重装系统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0BD065-14DC-43F9-B24E-B62A1C7BEC44}"/>
              </a:ext>
            </a:extLst>
          </p:cNvPr>
          <p:cNvSpPr txBox="1"/>
          <p:nvPr/>
        </p:nvSpPr>
        <p:spPr>
          <a:xfrm>
            <a:off x="11151220" y="6258206"/>
            <a:ext cx="892097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4/26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服务器部署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383FE2-C554-A94E-AE59-731B6D37F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231" y="1316522"/>
            <a:ext cx="6970006" cy="4522418"/>
          </a:xfrm>
          <a:prstGeom prst="rect">
            <a:avLst/>
          </a:prstGeom>
        </p:spPr>
      </p:pic>
      <p:sp>
        <p:nvSpPr>
          <p:cNvPr id="8" name="文本框 8">
            <a:extLst>
              <a:ext uri="{FF2B5EF4-FFF2-40B4-BE49-F238E27FC236}">
                <a16:creationId xmlns:a16="http://schemas.microsoft.com/office/drawing/2014/main" id="{77B56333-D31A-BC4A-B87E-E08849D1D938}"/>
              </a:ext>
            </a:extLst>
          </p:cNvPr>
          <p:cNvSpPr txBox="1"/>
          <p:nvPr/>
        </p:nvSpPr>
        <p:spPr>
          <a:xfrm>
            <a:off x="4697618" y="5963568"/>
            <a:ext cx="3135373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ASUS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EZ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Flash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E6CF239-AE17-423B-8466-4E3362DF50B4}"/>
              </a:ext>
            </a:extLst>
          </p:cNvPr>
          <p:cNvSpPr txBox="1"/>
          <p:nvPr/>
        </p:nvSpPr>
        <p:spPr>
          <a:xfrm>
            <a:off x="11151220" y="6258206"/>
            <a:ext cx="892097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5/26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962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卷积神经网络</a:t>
            </a:r>
            <a:r>
              <a:rPr kumimoji="1" lang="en-US" altLang="zh-CN" dirty="0"/>
              <a:t>-</a:t>
            </a:r>
            <a:r>
              <a:rPr kumimoji="1" lang="zh-CN" altLang="en-US" dirty="0"/>
              <a:t>基本概念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39D1382-CCBE-7941-90A8-6E8910CA45EF}"/>
              </a:ext>
            </a:extLst>
          </p:cNvPr>
          <p:cNvSpPr/>
          <p:nvPr/>
        </p:nvSpPr>
        <p:spPr>
          <a:xfrm>
            <a:off x="1734599" y="1628662"/>
            <a:ext cx="697627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/>
                </a:solidFill>
              </a:rPr>
              <a:t>卷积</a:t>
            </a:r>
            <a:endParaRPr lang="en-US" altLang="zh-CN" sz="2000" b="1" dirty="0">
              <a:solidFill>
                <a:schemeClr val="accent4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00B67AE-6EB0-E040-BF23-9E6A2C080164}"/>
              </a:ext>
            </a:extLst>
          </p:cNvPr>
          <p:cNvSpPr/>
          <p:nvPr/>
        </p:nvSpPr>
        <p:spPr>
          <a:xfrm>
            <a:off x="827953" y="1409083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75000"/>
                  </a:schemeClr>
                </a:solidFill>
              </a:rPr>
              <a:t>01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466A3A-1DB3-F948-AD90-A6FD1B009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225" y="2301634"/>
            <a:ext cx="6722791" cy="343866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177158F-7642-C043-9B46-DF69A78F20F0}"/>
              </a:ext>
            </a:extLst>
          </p:cNvPr>
          <p:cNvSpPr txBox="1"/>
          <p:nvPr/>
        </p:nvSpPr>
        <p:spPr>
          <a:xfrm>
            <a:off x="1457232" y="5996311"/>
            <a:ext cx="4062219" cy="626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图片来源：</a:t>
            </a:r>
            <a:r>
              <a:rPr lang="fr-FR" altLang="zh-CN" sz="1200" dirty="0">
                <a:hlinkClick r:id="rId4"/>
              </a:rPr>
              <a:t>https://www.jianshu.com/p/c0215d26d20a</a:t>
            </a:r>
            <a:endParaRPr kumimoji="1"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01B514-C1F9-4DB7-8D8C-2D58D8C58C3E}"/>
              </a:ext>
            </a:extLst>
          </p:cNvPr>
          <p:cNvSpPr txBox="1"/>
          <p:nvPr/>
        </p:nvSpPr>
        <p:spPr>
          <a:xfrm>
            <a:off x="11151220" y="6258206"/>
            <a:ext cx="892097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6/26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702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515B003-5FD3-2D47-A984-B81841B8B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卷积神经网络</a:t>
            </a:r>
            <a:r>
              <a:rPr kumimoji="1" lang="en-US" altLang="zh-CN" dirty="0"/>
              <a:t>-</a:t>
            </a:r>
            <a:r>
              <a:rPr kumimoji="1" lang="zh-CN" altLang="en-US" dirty="0"/>
              <a:t>基本概念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2E4270-23B0-A047-B107-9C2ABA180064}"/>
              </a:ext>
            </a:extLst>
          </p:cNvPr>
          <p:cNvSpPr/>
          <p:nvPr/>
        </p:nvSpPr>
        <p:spPr>
          <a:xfrm>
            <a:off x="1734599" y="1628662"/>
            <a:ext cx="2271071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/>
                </a:solidFill>
              </a:rPr>
              <a:t>填白（</a:t>
            </a:r>
            <a:r>
              <a:rPr lang="en-US" altLang="zh-CN" sz="2000" b="1" dirty="0">
                <a:solidFill>
                  <a:schemeClr val="accent4"/>
                </a:solidFill>
              </a:rPr>
              <a:t>Padding</a:t>
            </a:r>
            <a:r>
              <a:rPr lang="zh-CN" altLang="en-US" sz="2000" b="1" dirty="0">
                <a:solidFill>
                  <a:schemeClr val="accent4"/>
                </a:solidFill>
              </a:rPr>
              <a:t>）</a:t>
            </a:r>
            <a:endParaRPr lang="en-US" altLang="zh-CN" sz="2000" b="1" dirty="0">
              <a:solidFill>
                <a:schemeClr val="accent4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097841D-161E-114A-B7A0-9DA3E461B89E}"/>
              </a:ext>
            </a:extLst>
          </p:cNvPr>
          <p:cNvSpPr/>
          <p:nvPr/>
        </p:nvSpPr>
        <p:spPr>
          <a:xfrm>
            <a:off x="827953" y="1409083"/>
            <a:ext cx="816249" cy="814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75000"/>
                  </a:schemeClr>
                </a:solidFill>
              </a:rPr>
              <a:t>02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803E15-884E-8449-9D66-CA37091D8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536" y="2306886"/>
            <a:ext cx="6352366" cy="30766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542A541-0474-3C4B-8644-3ACED24E4881}"/>
              </a:ext>
            </a:extLst>
          </p:cNvPr>
          <p:cNvSpPr txBox="1"/>
          <p:nvPr/>
        </p:nvSpPr>
        <p:spPr>
          <a:xfrm>
            <a:off x="1457232" y="5996311"/>
            <a:ext cx="4062219" cy="626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图片来源：</a:t>
            </a:r>
            <a:r>
              <a:rPr lang="fr-FR" altLang="zh-CN" sz="1200" dirty="0">
                <a:hlinkClick r:id="rId3"/>
              </a:rPr>
              <a:t>https://www.jianshu.com/p/c0215d26d20a</a:t>
            </a:r>
            <a:endParaRPr kumimoji="1"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318394-3E0C-425B-9E4B-C592688B424C}"/>
              </a:ext>
            </a:extLst>
          </p:cNvPr>
          <p:cNvSpPr txBox="1"/>
          <p:nvPr/>
        </p:nvSpPr>
        <p:spPr>
          <a:xfrm>
            <a:off x="11151220" y="6258206"/>
            <a:ext cx="892097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7/26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4318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C75873C-831C-794B-BB28-4FE431701C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卷积神经网络</a:t>
            </a:r>
            <a:r>
              <a:rPr kumimoji="1" lang="en-US" altLang="zh-CN" dirty="0"/>
              <a:t>-</a:t>
            </a:r>
            <a:r>
              <a:rPr kumimoji="1" lang="zh-CN" altLang="en-US" dirty="0"/>
              <a:t>基本概念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76CBDA2-BB0B-E249-BA1E-C9BBB23EA1D0}"/>
              </a:ext>
            </a:extLst>
          </p:cNvPr>
          <p:cNvSpPr/>
          <p:nvPr/>
        </p:nvSpPr>
        <p:spPr>
          <a:xfrm>
            <a:off x="1734599" y="1628662"/>
            <a:ext cx="2194319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/>
                </a:solidFill>
              </a:rPr>
              <a:t>池化（</a:t>
            </a:r>
            <a:r>
              <a:rPr lang="en-US" altLang="zh-CN" sz="2000" b="1" dirty="0">
                <a:solidFill>
                  <a:schemeClr val="accent4"/>
                </a:solidFill>
              </a:rPr>
              <a:t>Pooling</a:t>
            </a:r>
            <a:r>
              <a:rPr lang="zh-CN" altLang="en-US" sz="2000" b="1" dirty="0">
                <a:solidFill>
                  <a:schemeClr val="accent4"/>
                </a:solidFill>
              </a:rPr>
              <a:t>）</a:t>
            </a:r>
            <a:endParaRPr lang="en-US" altLang="zh-CN" sz="2000" b="1" dirty="0">
              <a:solidFill>
                <a:schemeClr val="accent4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B24A8E-B3BF-094A-993D-EB738DB4EE0C}"/>
              </a:ext>
            </a:extLst>
          </p:cNvPr>
          <p:cNvSpPr/>
          <p:nvPr/>
        </p:nvSpPr>
        <p:spPr>
          <a:xfrm>
            <a:off x="827953" y="1409083"/>
            <a:ext cx="816249" cy="814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75000"/>
                  </a:schemeClr>
                </a:solidFill>
              </a:rPr>
              <a:t>03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DB214F-C4D3-BB40-906D-E6DE0E74D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072" y="2223601"/>
            <a:ext cx="5854280" cy="35272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AE38C37-351D-BE40-8310-67DA96AA47A0}"/>
              </a:ext>
            </a:extLst>
          </p:cNvPr>
          <p:cNvSpPr txBox="1"/>
          <p:nvPr/>
        </p:nvSpPr>
        <p:spPr>
          <a:xfrm>
            <a:off x="1457232" y="5996311"/>
            <a:ext cx="4062219" cy="626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图片来源：</a:t>
            </a:r>
            <a:r>
              <a:rPr lang="fr-FR" altLang="zh-CN" sz="1200" dirty="0">
                <a:hlinkClick r:id="rId3"/>
              </a:rPr>
              <a:t>https://www.jianshu.com/p/c0215d26d20a</a:t>
            </a:r>
            <a:endParaRPr kumimoji="1"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16DBD6-0549-47AF-BCB8-7527DD2F5680}"/>
              </a:ext>
            </a:extLst>
          </p:cNvPr>
          <p:cNvSpPr txBox="1"/>
          <p:nvPr/>
        </p:nvSpPr>
        <p:spPr>
          <a:xfrm>
            <a:off x="11151220" y="6258206"/>
            <a:ext cx="892097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8/26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4432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691092E-467F-8643-8D72-28BE1EEE78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卷积神经网络</a:t>
            </a:r>
            <a:r>
              <a:rPr kumimoji="1" lang="en-US" altLang="zh-CN" dirty="0"/>
              <a:t>-</a:t>
            </a:r>
            <a:r>
              <a:rPr kumimoji="1" lang="zh-CN" altLang="en-US" dirty="0"/>
              <a:t>结构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4088B7D-211C-6149-A8F4-B8C5094CD60F}"/>
              </a:ext>
            </a:extLst>
          </p:cNvPr>
          <p:cNvSpPr/>
          <p:nvPr/>
        </p:nvSpPr>
        <p:spPr>
          <a:xfrm>
            <a:off x="1734599" y="1628662"/>
            <a:ext cx="954107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/>
                </a:solidFill>
              </a:rPr>
              <a:t>卷积层</a:t>
            </a:r>
            <a:endParaRPr lang="en-US" altLang="zh-CN" sz="2000" b="1" dirty="0">
              <a:solidFill>
                <a:schemeClr val="accent4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70F8D24-982F-E54D-87DD-5E43426D3225}"/>
              </a:ext>
            </a:extLst>
          </p:cNvPr>
          <p:cNvSpPr/>
          <p:nvPr/>
        </p:nvSpPr>
        <p:spPr>
          <a:xfrm>
            <a:off x="827953" y="1409083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75000"/>
                  </a:schemeClr>
                </a:solidFill>
              </a:rPr>
              <a:t>01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2F1785-F422-D641-95E3-B88712CE1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348" y="2082056"/>
            <a:ext cx="6670394" cy="375209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F387811-0003-D341-AD7C-DDD887A444FB}"/>
              </a:ext>
            </a:extLst>
          </p:cNvPr>
          <p:cNvSpPr txBox="1"/>
          <p:nvPr/>
        </p:nvSpPr>
        <p:spPr>
          <a:xfrm>
            <a:off x="1457232" y="5996311"/>
            <a:ext cx="4062219" cy="626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图片来源：</a:t>
            </a:r>
            <a:r>
              <a:rPr lang="fr-FR" altLang="zh-CN" sz="1200" dirty="0">
                <a:hlinkClick r:id="rId3"/>
              </a:rPr>
              <a:t>https://www.jianshu.com/p/c0215d26d20a</a:t>
            </a:r>
            <a:endParaRPr kumimoji="1"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3AF08BA-5F33-A343-B021-97B0202FE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666" y="1628662"/>
            <a:ext cx="3796443" cy="11969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3F04D1E0-D17D-E84A-A07A-B6F92C837288}"/>
                  </a:ext>
                </a:extLst>
              </p14:cNvPr>
              <p14:cNvContentPartPr/>
              <p14:nvPr/>
            </p14:nvContentPartPr>
            <p14:xfrm>
              <a:off x="9045820" y="2035995"/>
              <a:ext cx="360" cy="36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3F04D1E0-D17D-E84A-A07A-B6F92C8372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36820" y="20273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97DDA1A6-8457-5F40-B26C-84BACE00FB29}"/>
                  </a:ext>
                </a:extLst>
              </p14:cNvPr>
              <p14:cNvContentPartPr/>
              <p14:nvPr/>
            </p14:nvContentPartPr>
            <p14:xfrm>
              <a:off x="9401140" y="2070555"/>
              <a:ext cx="360" cy="3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97DDA1A6-8457-5F40-B26C-84BACE00FB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92140" y="206191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C88D4E1B-B6F7-E84A-9432-2079DE556C94}"/>
                  </a:ext>
                </a:extLst>
              </p14:cNvPr>
              <p14:cNvContentPartPr/>
              <p14:nvPr/>
            </p14:nvContentPartPr>
            <p14:xfrm>
              <a:off x="1762300" y="6180675"/>
              <a:ext cx="360" cy="3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C88D4E1B-B6F7-E84A-9432-2079DE556C9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53660" y="6171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6581E32E-5AE4-274A-BA51-93455196BDC4}"/>
                  </a:ext>
                </a:extLst>
              </p14:cNvPr>
              <p14:cNvContentPartPr/>
              <p14:nvPr/>
            </p14:nvContentPartPr>
            <p14:xfrm>
              <a:off x="2154340" y="5516475"/>
              <a:ext cx="360" cy="36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6581E32E-5AE4-274A-BA51-93455196BD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5700" y="550783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83781E9B-B402-D144-8B11-0ACCCB6FB966}"/>
              </a:ext>
            </a:extLst>
          </p:cNvPr>
          <p:cNvSpPr txBox="1"/>
          <p:nvPr/>
        </p:nvSpPr>
        <p:spPr>
          <a:xfrm>
            <a:off x="9268742" y="2969995"/>
            <a:ext cx="3073503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Rectified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Linear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Unit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BD142CF-8082-4DAB-A938-8AE74ADBD62E}"/>
              </a:ext>
            </a:extLst>
          </p:cNvPr>
          <p:cNvSpPr txBox="1"/>
          <p:nvPr/>
        </p:nvSpPr>
        <p:spPr>
          <a:xfrm>
            <a:off x="11151220" y="6258206"/>
            <a:ext cx="892097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9/26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519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总结报告-精致渐变-清新蓝绿-PPT模板</Template>
  <TotalTime>2441</TotalTime>
  <Words>1273</Words>
  <Application>Microsoft Macintosh PowerPoint</Application>
  <PresentationFormat>宽屏</PresentationFormat>
  <Paragraphs>200</Paragraphs>
  <Slides>26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等线</vt:lpstr>
      <vt:lpstr>Microsoft YaHei</vt:lpstr>
      <vt:lpstr>Microsoft YaHei</vt:lpstr>
      <vt:lpstr>Atlas Grotesk</vt:lpstr>
      <vt:lpstr>Roboto Mono</vt:lpstr>
      <vt:lpstr>Segoe UI Light</vt:lpstr>
      <vt:lpstr>Arial</vt:lpstr>
      <vt:lpstr>Century Gothic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泽琛 李</dc:creator>
  <cp:keywords/>
  <dc:description/>
  <cp:lastModifiedBy>office365</cp:lastModifiedBy>
  <cp:revision>112</cp:revision>
  <dcterms:created xsi:type="dcterms:W3CDTF">2019-11-06T14:58:48Z</dcterms:created>
  <dcterms:modified xsi:type="dcterms:W3CDTF">2019-11-23T09:00:39Z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2017-12-21T07:59:02.1865679Z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